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61" r:id="rId4"/>
    <p:sldId id="262" r:id="rId5"/>
    <p:sldId id="263" r:id="rId6"/>
    <p:sldId id="259" r:id="rId7"/>
    <p:sldId id="257" r:id="rId8"/>
    <p:sldId id="258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F5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>
            <a:lvl1pPr algn="ctr">
              <a:defRPr sz="5500"/>
            </a:lvl1pPr>
          </a:lstStyle>
          <a:p>
            <a:r>
              <a:rPr lang="es-ES" altLang="ko-KR" smtClean="0"/>
              <a:t>Haga clic para modificar el estilo de título del patrón</a:t>
            </a:r>
            <a:endParaRPr lang="ko-KR" altLang="ko-KR"/>
          </a:p>
        </p:txBody>
      </p:sp>
      <p:sp>
        <p:nvSpPr>
          <p:cNvPr id="5" name="Rectangle 3"/>
          <p:cNvSpPr>
            <a:spLocks noGrp="1"/>
          </p:cNvSpPr>
          <p:nvPr>
            <p:ph type="subTitle" idx="1"/>
          </p:nvPr>
        </p:nvSpPr>
        <p:spPr>
          <a:xfrm>
            <a:off x="1371600" y="3753728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altLang="ko-KR" smtClean="0"/>
              <a:t>Haga clic para modificar el estilo de subtítulo del patrón</a:t>
            </a:r>
            <a:endParaRPr lang="ko-KR" altLang="ko-KR"/>
          </a:p>
        </p:txBody>
      </p:sp>
      <p:sp>
        <p:nvSpPr>
          <p:cNvPr id="10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068F-F73C-4F68-B28B-D31EFFC7AA71}" type="datetimeFigureOut">
              <a:rPr lang="es-ES_tradnl" smtClean="0"/>
              <a:pPr/>
              <a:t>31/03/2010</a:t>
            </a:fld>
            <a:endParaRPr lang="es-ES_tradnl"/>
          </a:p>
        </p:txBody>
      </p:sp>
      <p:sp>
        <p:nvSpPr>
          <p:cNvPr id="30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3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3B6D-37A3-4896-B953-E02BCE5F483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ko-KR" smtClean="0"/>
              <a:t>Haga clic para modificar el estilo de título del patrón</a:t>
            </a:r>
            <a:endParaRPr lang="ko-KR" altLang="ko-KR"/>
          </a:p>
        </p:txBody>
      </p:sp>
      <p:sp>
        <p:nvSpPr>
          <p:cNvPr id="3" name="Rectangle 3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altLang="ko-KR" smtClean="0"/>
              <a:t>Haga clic para modificar el estilo de texto del patrón</a:t>
            </a:r>
          </a:p>
          <a:p>
            <a:pPr lvl="1"/>
            <a:r>
              <a:rPr lang="es-ES" altLang="ko-KR" smtClean="0"/>
              <a:t>Segundo nivel</a:t>
            </a:r>
          </a:p>
          <a:p>
            <a:pPr lvl="2"/>
            <a:r>
              <a:rPr lang="es-ES" altLang="ko-KR" smtClean="0"/>
              <a:t>Tercer nivel</a:t>
            </a:r>
          </a:p>
          <a:p>
            <a:pPr lvl="3"/>
            <a:r>
              <a:rPr lang="es-ES" altLang="ko-KR" smtClean="0"/>
              <a:t>Cuarto nivel</a:t>
            </a:r>
          </a:p>
          <a:p>
            <a:pPr lvl="4"/>
            <a:r>
              <a:rPr lang="es-ES" altLang="ko-KR" smtClean="0"/>
              <a:t>Quinto nivel</a:t>
            </a:r>
            <a:endParaRPr lang="ko-KR" altLang="ko-KR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068F-F73C-4F68-B28B-D31EFFC7AA71}" type="datetimeFigureOut">
              <a:rPr lang="es-ES_tradnl" smtClean="0"/>
              <a:pPr/>
              <a:t>31/03/2010</a:t>
            </a:fld>
            <a:endParaRPr lang="es-ES_tradnl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3B6D-37A3-4896-B953-E02BCE5F483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altLang="ko-KR" smtClean="0"/>
              <a:t>Haga clic para modificar el estilo de título del patrón</a:t>
            </a:r>
            <a:endParaRPr lang="ko-KR" altLang="ko-KR"/>
          </a:p>
        </p:txBody>
      </p:sp>
      <p:sp>
        <p:nvSpPr>
          <p:cNvPr id="3" name="Rectangle 3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altLang="ko-KR" smtClean="0"/>
              <a:t>Haga clic para modificar el estilo de texto del patrón</a:t>
            </a:r>
          </a:p>
          <a:p>
            <a:pPr lvl="1"/>
            <a:r>
              <a:rPr lang="es-ES" altLang="ko-KR" smtClean="0"/>
              <a:t>Segundo nivel</a:t>
            </a:r>
          </a:p>
          <a:p>
            <a:pPr lvl="2"/>
            <a:r>
              <a:rPr lang="es-ES" altLang="ko-KR" smtClean="0"/>
              <a:t>Tercer nivel</a:t>
            </a:r>
          </a:p>
          <a:p>
            <a:pPr lvl="3"/>
            <a:r>
              <a:rPr lang="es-ES" altLang="ko-KR" smtClean="0"/>
              <a:t>Cuarto nivel</a:t>
            </a:r>
          </a:p>
          <a:p>
            <a:pPr lvl="4"/>
            <a:r>
              <a:rPr lang="es-ES" altLang="ko-KR" smtClean="0"/>
              <a:t>Quinto nivel</a:t>
            </a:r>
            <a:endParaRPr lang="ko-KR" altLang="ko-KR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068F-F73C-4F68-B28B-D31EFFC7AA71}" type="datetimeFigureOut">
              <a:rPr lang="es-ES_tradnl" smtClean="0"/>
              <a:pPr/>
              <a:t>31/03/2010</a:t>
            </a:fld>
            <a:endParaRPr lang="es-ES_tradnl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3B6D-37A3-4896-B953-E02BCE5F483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ko-KR" smtClean="0"/>
              <a:t>Haga clic para modificar el estilo de título del patrón</a:t>
            </a:r>
            <a:endParaRPr lang="ko-KR" altLang="ko-KR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altLang="ko-KR" smtClean="0"/>
              <a:t>Haga clic para modificar el estilo de texto del patrón</a:t>
            </a:r>
          </a:p>
          <a:p>
            <a:pPr lvl="1"/>
            <a:r>
              <a:rPr lang="es-ES" altLang="ko-KR" smtClean="0"/>
              <a:t>Segundo nivel</a:t>
            </a:r>
          </a:p>
          <a:p>
            <a:pPr lvl="2"/>
            <a:r>
              <a:rPr lang="es-ES" altLang="ko-KR" smtClean="0"/>
              <a:t>Tercer nivel</a:t>
            </a:r>
          </a:p>
          <a:p>
            <a:pPr lvl="3"/>
            <a:r>
              <a:rPr lang="es-ES" altLang="ko-KR" smtClean="0"/>
              <a:t>Cuarto nivel</a:t>
            </a:r>
          </a:p>
          <a:p>
            <a:pPr lvl="4"/>
            <a:r>
              <a:rPr lang="es-ES" altLang="ko-KR" smtClean="0"/>
              <a:t>Quinto nivel</a:t>
            </a:r>
            <a:endParaRPr lang="ko-KR" altLang="ko-KR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068F-F73C-4F68-B28B-D31EFFC7AA71}" type="datetimeFigureOut">
              <a:rPr lang="es-ES_tradnl" smtClean="0"/>
              <a:pPr/>
              <a:t>31/03/2010</a:t>
            </a:fld>
            <a:endParaRPr lang="es-ES_tradnl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3B6D-37A3-4896-B953-E02BCE5F483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905125"/>
            <a:ext cx="7772400" cy="1362075"/>
          </a:xfrm>
        </p:spPr>
        <p:txBody>
          <a:bodyPr anchor="t"/>
          <a:lstStyle>
            <a:lvl1pPr algn="l">
              <a:defRPr sz="43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37636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068F-F73C-4F68-B28B-D31EFFC7AA71}" type="datetimeFigureOut">
              <a:rPr lang="es-ES_tradnl" smtClean="0"/>
              <a:pPr/>
              <a:t>31/03/2010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3B6D-37A3-4896-B953-E02BCE5F483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068F-F73C-4F68-B28B-D31EFFC7AA71}" type="datetimeFigureOut">
              <a:rPr lang="es-ES_tradnl" smtClean="0"/>
              <a:pPr/>
              <a:t>31/03/2010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3B6D-37A3-4896-B953-E02BCE5F483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ctr"/>
          <a:lstStyle>
            <a:lvl1pPr marL="0" indent="0" algn="l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ctr"/>
          <a:lstStyle>
            <a:lvl1pPr marL="0" indent="0" algn="l">
              <a:buNone/>
              <a:defRPr sz="24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068F-F73C-4F68-B28B-D31EFFC7AA71}" type="datetimeFigureOut">
              <a:rPr lang="es-ES_tradnl" smtClean="0"/>
              <a:pPr/>
              <a:t>31/03/2010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3B6D-37A3-4896-B953-E02BCE5F483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ko-KR" smtClean="0"/>
              <a:t>Haga clic para modificar el estilo de título del patrón</a:t>
            </a:r>
            <a:endParaRPr lang="ko-KR" altLang="ko-KR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068F-F73C-4F68-B28B-D31EFFC7AA71}" type="datetimeFigureOut">
              <a:rPr lang="es-ES_tradnl" smtClean="0"/>
              <a:pPr/>
              <a:t>31/03/2010</a:t>
            </a:fld>
            <a:endParaRPr lang="es-ES_tradnl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3B6D-37A3-4896-B953-E02BCE5F483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068F-F73C-4F68-B28B-D31EFFC7AA71}" type="datetimeFigureOut">
              <a:rPr lang="es-ES_tradnl" smtClean="0"/>
              <a:pPr/>
              <a:t>31/03/2010</a:t>
            </a:fld>
            <a:endParaRPr lang="es-ES_tradnl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3B6D-37A3-4896-B953-E02BCE5F483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lIns="45720" rIns="45720" anchor="b">
            <a:scene3d>
              <a:camera prst="orthographicFront"/>
              <a:lightRig rig="soft" dir="t"/>
            </a:scene3d>
            <a:sp3d prstMaterial="powder">
              <a:bevelT w="0" h="0"/>
              <a:contourClr>
                <a:schemeClr val="bg2">
                  <a:tint val="85000"/>
                  <a:satMod val="120000"/>
                </a:schemeClr>
              </a:contourClr>
            </a:sp3d>
          </a:bodyPr>
          <a:lstStyle>
            <a:lvl1pPr algn="l">
              <a:defRPr sz="2000" b="1" cap="all" baseline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799"/>
            <a:ext cx="5111750" cy="4690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47608"/>
            <a:ext cx="3008313" cy="4691063"/>
          </a:xfrm>
        </p:spPr>
        <p:txBody>
          <a:bodyPr lIns="45720" rIns="4572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068F-F73C-4F68-B28B-D31EFFC7AA71}" type="datetimeFigureOut">
              <a:rPr lang="es-ES_tradnl" smtClean="0"/>
              <a:pPr/>
              <a:t>31/03/2010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3B6D-37A3-4896-B953-E02BCE5F483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 rot="21172883" flipH="1">
            <a:off x="4068648" y="1312793"/>
            <a:ext cx="3673971" cy="367397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21435926" flipH="1">
            <a:off x="4045012" y="1267664"/>
            <a:ext cx="3673971" cy="367397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065563" y="1252028"/>
            <a:ext cx="3840480" cy="3840480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76200" dist="6350" dir="5400000" algn="t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293056">
            <a:off x="4124179" y="1181685"/>
            <a:ext cx="3977640" cy="3977640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50000" dist="50800" dir="12900000" sy="99500" kx="90000" ky="150000" algn="tl" rotWithShape="0">
              <a:srgbClr val="000000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605" y="1041009"/>
            <a:ext cx="2743200" cy="1715088"/>
          </a:xfrm>
        </p:spPr>
        <p:txBody>
          <a:bodyPr lIns="45720" rIns="45720" bIns="0" anchor="b">
            <a:scene3d>
              <a:camera prst="orthographicFront"/>
              <a:lightRig rig="soft" dir="t"/>
            </a:scene3d>
            <a:sp3d prstMaterial="powder">
              <a:bevelT w="0" h="0"/>
              <a:contourClr>
                <a:schemeClr val="bg2">
                  <a:tint val="85000"/>
                  <a:satMod val="120000"/>
                </a:schemeClr>
              </a:contourClr>
            </a:sp3d>
          </a:bodyPr>
          <a:lstStyle>
            <a:lvl1pPr algn="l">
              <a:defRPr sz="1900" b="1" cap="all" baseline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93056">
            <a:off x="4284199" y="1341705"/>
            <a:ext cx="3657600" cy="3657600"/>
          </a:xfrm>
          <a:prstGeom prst="rect">
            <a:avLst/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5605" y="2792436"/>
            <a:ext cx="2743200" cy="2194561"/>
          </a:xfrm>
        </p:spPr>
        <p:txBody>
          <a:bodyPr lIns="54864" tIns="45720" rIns="45720" bIns="0"/>
          <a:lstStyle>
            <a:lvl1pPr marL="9144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068F-F73C-4F68-B28B-D31EFFC7AA71}" type="datetimeFigureOut">
              <a:rPr lang="es-ES_tradnl" smtClean="0"/>
              <a:pPr/>
              <a:t>31/03/2010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63B6D-37A3-4896-B953-E02BCE5F483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/>
            </a:scene3d>
            <a:sp3d contourW="12700" prstMaterial="powder">
              <a:bevelT w="29210" h="12700"/>
              <a:contourClr>
                <a:schemeClr val="bg2">
                  <a:tint val="85000"/>
                  <a:satMod val="120000"/>
                </a:schemeClr>
              </a:contourClr>
            </a:sp3d>
          </a:bodyPr>
          <a:lstStyle/>
          <a:p>
            <a:r>
              <a:rPr lang="es-ES" altLang="ko-KR" smtClean="0"/>
              <a:t>Haga clic para modificar el estilo de título del patrón</a:t>
            </a:r>
            <a:endParaRPr lang="ko-KR" altLang="ko-KR" dirty="0"/>
          </a:p>
        </p:txBody>
      </p:sp>
      <p:sp>
        <p:nvSpPr>
          <p:cNvPr id="28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/>
            <a:r>
              <a:rPr lang="es-ES" altLang="ko-KR" smtClean="0"/>
              <a:t>Haga clic para modificar el estilo de texto del patrón</a:t>
            </a:r>
          </a:p>
          <a:p>
            <a:pPr lvl="1"/>
            <a:r>
              <a:rPr lang="es-ES" altLang="ko-KR" smtClean="0"/>
              <a:t>Segundo nivel</a:t>
            </a:r>
          </a:p>
          <a:p>
            <a:pPr lvl="2"/>
            <a:r>
              <a:rPr lang="es-ES" altLang="ko-KR" smtClean="0"/>
              <a:t>Tercer nivel</a:t>
            </a:r>
          </a:p>
          <a:p>
            <a:pPr lvl="3"/>
            <a:r>
              <a:rPr lang="es-ES" altLang="ko-KR" smtClean="0"/>
              <a:t>Cuarto nivel</a:t>
            </a:r>
          </a:p>
          <a:p>
            <a:pPr lvl="4"/>
            <a:r>
              <a:rPr lang="es-ES" altLang="ko-KR" smtClean="0"/>
              <a:t>Quinto nivel</a:t>
            </a:r>
            <a:endParaRPr lang="ko-KR" altLang="ko-KR" dirty="0"/>
          </a:p>
        </p:txBody>
      </p:sp>
      <p:sp>
        <p:nvSpPr>
          <p:cNvPr id="1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>
            <a:lvl1pPr>
              <a:defRPr sz="1100"/>
            </a:lvl1pPr>
          </a:lstStyle>
          <a:p>
            <a:fld id="{FADC068F-F73C-4F68-B28B-D31EFFC7AA71}" type="datetimeFigureOut">
              <a:rPr lang="es-ES_tradnl" smtClean="0"/>
              <a:pPr/>
              <a:t>31/03/2010</a:t>
            </a:fld>
            <a:endParaRPr lang="es-ES_tradnl"/>
          </a:p>
        </p:txBody>
      </p:sp>
      <p:sp>
        <p:nvSpPr>
          <p:cNvPr id="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>
            <a:lvl1pPr algn="ctr">
              <a:defRPr sz="1100"/>
            </a:lvl1pPr>
          </a:lstStyle>
          <a:p>
            <a:endParaRPr lang="es-ES_tradnl"/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>
            <a:lvl1pPr algn="r">
              <a:defRPr sz="1100"/>
            </a:lvl1pPr>
          </a:lstStyle>
          <a:p>
            <a:fld id="{55B63B6D-37A3-4896-B953-E02BCE5F483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sz="4500" b="1">
          <a:solidFill>
            <a:schemeClr val="tx2"/>
          </a:solidFill>
          <a:effectLst>
            <a:outerShdw blurRad="55000" dist="22000" dir="5400000" algn="t" rotWithShape="0">
              <a:prstClr val="black">
                <a:alpha val="80000"/>
              </a:prstClr>
            </a:outerShdw>
          </a:effectLst>
          <a:latin typeface="+mj-ea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84048" indent="-274320" algn="l" rtl="0" eaLnBrk="1" latinLnBrk="1" hangingPunct="1">
        <a:spcBef>
          <a:spcPct val="20000"/>
        </a:spcBef>
        <a:buClr>
          <a:schemeClr val="tx2"/>
        </a:buClr>
        <a:buSzPct val="75000"/>
        <a:buFont typeface="Wingdings 2" pitchFamily="18" charset="2"/>
        <a:buChar char=""/>
        <a:defRPr sz="2700">
          <a:solidFill>
            <a:schemeClr val="tx1"/>
          </a:solidFill>
          <a:latin typeface="+mn-ea"/>
          <a:ea typeface="+mn-ea"/>
          <a:cs typeface="+mn-cs"/>
        </a:defRPr>
      </a:lvl1pPr>
      <a:lvl2pPr marL="676656" indent="-228600" algn="l" rtl="0" eaLnBrk="1" latinLnBrk="1" hangingPunct="1">
        <a:spcBef>
          <a:spcPct val="20000"/>
        </a:spcBef>
        <a:buClr>
          <a:schemeClr val="tx2"/>
        </a:buClr>
        <a:buFont typeface="Wingdings 3" pitchFamily="18" charset="2"/>
        <a:buChar char="­"/>
        <a:defRPr sz="2100">
          <a:solidFill>
            <a:schemeClr val="tx1"/>
          </a:solidFill>
          <a:latin typeface="+mn-ea"/>
          <a:ea typeface="+mn-ea"/>
          <a:cs typeface="+mn-cs"/>
        </a:defRPr>
      </a:lvl2pPr>
      <a:lvl3pPr marL="932688" indent="-228600" algn="l" rtl="0" eaLnBrk="1" latinLnBrk="1" hangingPunct="1">
        <a:spcBef>
          <a:spcPct val="20000"/>
        </a:spcBef>
        <a:buClr>
          <a:schemeClr val="tx2"/>
        </a:buClr>
        <a:buFont typeface="Wingdings 2" pitchFamily="18" charset="2"/>
        <a:buChar char=""/>
        <a:defRPr sz="2000">
          <a:solidFill>
            <a:schemeClr val="tx1"/>
          </a:solidFill>
          <a:latin typeface="+mn-ea"/>
          <a:ea typeface="+mn-ea"/>
          <a:cs typeface="+mn-cs"/>
        </a:defRPr>
      </a:lvl3pPr>
      <a:lvl4pPr marL="1197864" indent="-228600" algn="l" rtl="0" eaLnBrk="1" latinLnBrk="1" hangingPunct="1">
        <a:spcBef>
          <a:spcPct val="20000"/>
        </a:spcBef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ea"/>
          <a:ea typeface="+mn-ea"/>
          <a:cs typeface="+mn-cs"/>
        </a:defRPr>
      </a:lvl4pPr>
      <a:lvl5pPr marL="1463040" indent="-228600" algn="l" rtl="0" eaLnBrk="1" latinLnBrk="1" hangingPunct="1">
        <a:spcBef>
          <a:spcPct val="20000"/>
        </a:spcBef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ea"/>
          <a:ea typeface="+mn-ea"/>
          <a:cs typeface="+mn-cs"/>
        </a:defRPr>
      </a:lvl5pPr>
      <a:lvl6pPr marL="1719072" indent="-228600" algn="l" rtl="0" eaLnBrk="1" latinLnBrk="1" hangingPunct="1">
        <a:spcBef>
          <a:spcPct val="20000"/>
        </a:spcBef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ea"/>
          <a:ea typeface="+mn-ea"/>
          <a:cs typeface="+mn-cs"/>
        </a:defRPr>
      </a:lvl6pPr>
      <a:lvl7pPr marL="1984248" indent="-228600" algn="l" rtl="0" eaLnBrk="1" latinLnBrk="1" hangingPunct="1">
        <a:spcBef>
          <a:spcPct val="20000"/>
        </a:spcBef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ea"/>
          <a:ea typeface="+mn-ea"/>
          <a:cs typeface="+mn-cs"/>
        </a:defRPr>
      </a:lvl7pPr>
      <a:lvl8pPr marL="2249424" indent="-228600" algn="l" rtl="0" eaLnBrk="1" latinLnBrk="1" hangingPunct="1">
        <a:spcBef>
          <a:spcPct val="20000"/>
        </a:spcBef>
        <a:buClr>
          <a:schemeClr val="tx2"/>
        </a:buClr>
        <a:buFont typeface="Wingdings 2" pitchFamily="18" charset="2"/>
        <a:buChar char=""/>
        <a:defRPr sz="1600">
          <a:solidFill>
            <a:schemeClr val="tx1"/>
          </a:solidFill>
          <a:latin typeface="+mn-ea"/>
          <a:ea typeface="+mn-ea"/>
          <a:cs typeface="+mn-cs"/>
        </a:defRPr>
      </a:lvl8pPr>
      <a:lvl9pPr marL="2505456" indent="-228600" algn="l" rtl="0" eaLnBrk="1" latinLnBrk="1" hangingPunct="1">
        <a:spcBef>
          <a:spcPct val="20000"/>
        </a:spcBef>
        <a:buClr>
          <a:schemeClr val="tx2"/>
        </a:buClr>
        <a:buFont typeface="Wingdings 2" pitchFamily="18" charset="2"/>
        <a:buChar char=""/>
        <a:defRPr sz="16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ea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3857652"/>
          </a:xfrm>
        </p:spPr>
        <p:txBody>
          <a:bodyPr/>
          <a:lstStyle/>
          <a:p>
            <a:r>
              <a:rPr lang="en-US" sz="4500" dirty="0" smtClean="0">
                <a:solidFill>
                  <a:srgbClr val="54F51B"/>
                </a:solidFill>
              </a:rPr>
              <a:t>KNOWLEDGE DISCOVERY IN DATABASES (KDD)</a:t>
            </a:r>
            <a:br>
              <a:rPr lang="en-US" sz="4500" dirty="0" smtClean="0">
                <a:solidFill>
                  <a:srgbClr val="54F51B"/>
                </a:solidFill>
              </a:rPr>
            </a:br>
            <a:r>
              <a:rPr lang="en-US" sz="4500" dirty="0" smtClean="0">
                <a:solidFill>
                  <a:srgbClr val="54F51B"/>
                </a:solidFill>
              </a:rPr>
              <a:t/>
            </a:r>
            <a:br>
              <a:rPr lang="en-US" sz="4500" dirty="0" smtClean="0">
                <a:solidFill>
                  <a:srgbClr val="54F51B"/>
                </a:solidFill>
              </a:rPr>
            </a:br>
            <a:r>
              <a:rPr lang="es-MX" sz="1900" dirty="0" smtClean="0">
                <a:solidFill>
                  <a:srgbClr val="54F51B"/>
                </a:solidFill>
              </a:rPr>
              <a:t> DESCUBRIMIENTO DE CONOCIMIENTO EN BASES DE DATOS</a:t>
            </a:r>
            <a:endParaRPr lang="es-ES_tradnl" dirty="0">
              <a:solidFill>
                <a:srgbClr val="54F51B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71736" y="4786322"/>
            <a:ext cx="6400800" cy="1752600"/>
          </a:xfrm>
        </p:spPr>
        <p:txBody>
          <a:bodyPr/>
          <a:lstStyle/>
          <a:p>
            <a:pPr algn="r"/>
            <a:r>
              <a:rPr lang="es-ES_tradnl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VIVIANA ACHURY S.</a:t>
            </a:r>
          </a:p>
          <a:p>
            <a:pPr algn="r"/>
            <a:r>
              <a:rPr lang="es-ES_tradnl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ANGIE NATALIA GARCIA S.</a:t>
            </a:r>
            <a:endParaRPr lang="es-ES_tradnl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54F51B"/>
                </a:solidFill>
              </a:rPr>
              <a:t>LAS ETAPAS DEL KDD</a:t>
            </a:r>
            <a:endParaRPr lang="es-ES_tradnl" dirty="0">
              <a:solidFill>
                <a:srgbClr val="54F51B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60000"/>
              </a:lnSpc>
            </a:pPr>
            <a:r>
              <a:rPr 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Determinar las fuentes de información</a:t>
            </a:r>
            <a:r>
              <a:rPr lang="es-MX" sz="2800" dirty="0" smtClean="0">
                <a:latin typeface="+mj-lt"/>
              </a:rPr>
              <a:t> (que </a:t>
            </a:r>
          </a:p>
          <a:p>
            <a:pPr>
              <a:lnSpc>
                <a:spcPct val="60000"/>
              </a:lnSpc>
              <a:buNone/>
            </a:pPr>
            <a:r>
              <a:rPr lang="es-MX" sz="2800" dirty="0" smtClean="0">
                <a:latin typeface="+mj-lt"/>
              </a:rPr>
              <a:t>pueden ser útiles y dónde conseguirlas)</a:t>
            </a:r>
          </a:p>
          <a:p>
            <a:pPr>
              <a:lnSpc>
                <a:spcPct val="60000"/>
              </a:lnSpc>
            </a:pPr>
            <a:endParaRPr lang="es-MX" sz="2800" dirty="0" smtClean="0">
              <a:latin typeface="+mj-lt"/>
            </a:endParaRPr>
          </a:p>
          <a:p>
            <a:pPr>
              <a:lnSpc>
                <a:spcPct val="60000"/>
              </a:lnSpc>
            </a:pPr>
            <a:r>
              <a:rPr 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Diseñar el esquema de un almacén de datos</a:t>
            </a:r>
          </a:p>
          <a:p>
            <a:pPr>
              <a:lnSpc>
                <a:spcPct val="60000"/>
              </a:lnSpc>
              <a:buNone/>
            </a:pPr>
            <a:r>
              <a:rPr lang="es-MX" sz="2800" dirty="0" smtClean="0">
                <a:latin typeface="+mj-lt"/>
              </a:rPr>
              <a:t>(Data </a:t>
            </a:r>
            <a:r>
              <a:rPr lang="es-MX" sz="2800" dirty="0" err="1" smtClean="0">
                <a:latin typeface="+mj-lt"/>
              </a:rPr>
              <a:t>Warehouse</a:t>
            </a:r>
            <a:r>
              <a:rPr lang="es-MX" sz="2800" dirty="0" smtClean="0">
                <a:latin typeface="+mj-lt"/>
              </a:rPr>
              <a:t>): que consiga unificar de manera operativa toda la información recogida.</a:t>
            </a:r>
          </a:p>
          <a:p>
            <a:pPr>
              <a:lnSpc>
                <a:spcPct val="60000"/>
              </a:lnSpc>
            </a:pPr>
            <a:endParaRPr lang="es-MX" sz="2800" dirty="0" smtClean="0">
              <a:latin typeface="+mj-lt"/>
            </a:endParaRPr>
          </a:p>
          <a:p>
            <a:pPr>
              <a:lnSpc>
                <a:spcPct val="60000"/>
              </a:lnSpc>
            </a:pPr>
            <a:r>
              <a:rPr 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Implantación del almacén de datos</a:t>
            </a:r>
            <a:r>
              <a:rPr lang="es-MX" sz="2800" dirty="0" smtClean="0">
                <a:latin typeface="+mj-lt"/>
              </a:rPr>
              <a:t>: que </a:t>
            </a:r>
          </a:p>
          <a:p>
            <a:pPr>
              <a:lnSpc>
                <a:spcPct val="60000"/>
              </a:lnSpc>
              <a:buNone/>
            </a:pPr>
            <a:r>
              <a:rPr lang="es-MX" sz="2800" dirty="0" smtClean="0">
                <a:latin typeface="+mj-lt"/>
              </a:rPr>
              <a:t>permita la navegación y visualización</a:t>
            </a:r>
          </a:p>
          <a:p>
            <a:pPr>
              <a:lnSpc>
                <a:spcPct val="60000"/>
              </a:lnSpc>
            </a:pPr>
            <a:endParaRPr lang="es-MX" sz="2800" dirty="0" smtClean="0">
              <a:latin typeface="+mj-lt"/>
            </a:endParaRPr>
          </a:p>
          <a:p>
            <a:pPr>
              <a:lnSpc>
                <a:spcPct val="60000"/>
              </a:lnSpc>
            </a:pPr>
            <a:r>
              <a:rPr lang="es-MX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Previa de sus datos</a:t>
            </a:r>
            <a:r>
              <a:rPr lang="es-MX" sz="2800" dirty="0" smtClean="0">
                <a:latin typeface="+mj-lt"/>
              </a:rPr>
              <a:t>, para discernir qué </a:t>
            </a:r>
          </a:p>
          <a:p>
            <a:pPr>
              <a:lnSpc>
                <a:spcPct val="60000"/>
              </a:lnSpc>
              <a:buNone/>
            </a:pPr>
            <a:r>
              <a:rPr lang="es-MX" sz="2800" dirty="0" smtClean="0">
                <a:latin typeface="+mj-lt"/>
              </a:rPr>
              <a:t>aspectos puede interesar que sean estudiados. </a:t>
            </a:r>
          </a:p>
        </p:txBody>
      </p:sp>
      <p:pic>
        <p:nvPicPr>
          <p:cNvPr id="4" name="Picture 5" descr="C:\Users\juan miguel\AppData\Local\Microsoft\Windows\Temporary Internet Files\Content.IE5\8EV99AKQ\MCBD06929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5592" y="5641998"/>
            <a:ext cx="3722688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Selección, limpieza y transformación de los datos</a:t>
            </a:r>
          </a:p>
          <a:p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que se van a analizar</a:t>
            </a:r>
          </a:p>
          <a:p>
            <a:endParaRPr lang="es-ES_tradnl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Seleccionar y aplicar el método de minería de </a:t>
            </a:r>
          </a:p>
          <a:p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datos apropiado.</a:t>
            </a:r>
          </a:p>
          <a:p>
            <a:endParaRPr lang="es-ES_tradnl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Clasificación, agrupamiento o </a:t>
            </a:r>
            <a:r>
              <a:rPr lang="es-ES_tradnl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clustering</a:t>
            </a:r>
            <a:endParaRPr lang="es-ES_tradnl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 selección de él o de los algoritmos a utilizar; </a:t>
            </a:r>
          </a:p>
          <a:p>
            <a:r>
              <a:rPr lang="es-ES_tradnl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Forma de representarlo (árboles de decisión, reglas, etc.)</a:t>
            </a:r>
          </a:p>
          <a:p>
            <a:endParaRPr lang="es-MX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71612"/>
            <a:ext cx="5472122" cy="4554551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Evaluación, interpretación, transformación y representación de los patrones extraídos.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es-MX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Font typeface="Wingdings" pitchFamily="2" charset="2"/>
              <a:buChar char="ü"/>
            </a:pPr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Difusión y uso del nuevo conocimiento.</a:t>
            </a:r>
            <a:endParaRPr lang="es-ES_tradnl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Picture 6" descr="C:\Users\juan miguel\AppData\Local\Microsoft\Windows\Temporary Internet Files\Content.IE5\8EV99AKQ\MPj040677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714488"/>
            <a:ext cx="2643206" cy="3304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8708669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solidFill>
                  <a:srgbClr val="54F51B"/>
                </a:solidFill>
              </a:rPr>
              <a:t>TECNICAS</a:t>
            </a:r>
            <a:endParaRPr lang="es-ES_tradnl" dirty="0">
              <a:solidFill>
                <a:srgbClr val="54F51B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Los algoritmos de aprendizaje son una parte</a:t>
            </a:r>
          </a:p>
          <a:p>
            <a:pPr>
              <a:buNone/>
            </a:pPr>
            <a:r>
              <a:rPr lang="es-ES_tradnl" dirty="0" smtClean="0"/>
              <a:t>integral de KDD.</a:t>
            </a:r>
          </a:p>
          <a:p>
            <a:r>
              <a:rPr lang="es-ES_tradnl" dirty="0" smtClean="0"/>
              <a:t>las técnicas de aprendizaje dirigidas disfrutan de</a:t>
            </a:r>
          </a:p>
          <a:p>
            <a:pPr>
              <a:buNone/>
            </a:pPr>
            <a:r>
              <a:rPr lang="es-ES_tradnl" dirty="0" smtClean="0"/>
              <a:t>un rango de éxito definido por la utilidad del </a:t>
            </a:r>
          </a:p>
          <a:p>
            <a:pPr>
              <a:buNone/>
            </a:pPr>
            <a:r>
              <a:rPr lang="es-ES_tradnl" dirty="0" smtClean="0"/>
              <a:t>descubrimiento del conocimiento.</a:t>
            </a:r>
          </a:p>
          <a:p>
            <a:r>
              <a:rPr lang="es-ES_tradnl" dirty="0" smtClean="0"/>
              <a:t>Estos algoritmos de aprendizaje son complejos y</a:t>
            </a:r>
          </a:p>
          <a:p>
            <a:pPr>
              <a:buNone/>
            </a:pPr>
            <a:r>
              <a:rPr lang="es-ES_tradnl" dirty="0" smtClean="0"/>
              <a:t>generalmente considerados como la parte más </a:t>
            </a:r>
          </a:p>
          <a:p>
            <a:pPr>
              <a:buNone/>
            </a:pPr>
            <a:r>
              <a:rPr lang="es-ES_tradnl" dirty="0" err="1" smtClean="0"/>
              <a:t>dificíl</a:t>
            </a:r>
            <a:r>
              <a:rPr lang="es-ES_tradnl" dirty="0" smtClean="0"/>
              <a:t> de cualquier técnica KDD. </a:t>
            </a:r>
            <a:endParaRPr lang="es-ES_tradn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solidFill>
                  <a:srgbClr val="54F51B"/>
                </a:solidFill>
              </a:rPr>
              <a:t>MÉTODO PROBABILISTICO</a:t>
            </a:r>
            <a:endParaRPr lang="es-ES_tradnl" dirty="0">
              <a:solidFill>
                <a:srgbClr val="54F51B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S_tradnl" dirty="0" smtClean="0"/>
              <a:t>Esta familia de técnicas KDD utiliza modelos de </a:t>
            </a:r>
          </a:p>
          <a:p>
            <a:pPr>
              <a:buNone/>
            </a:pPr>
            <a:r>
              <a:rPr lang="es-ES_tradnl" dirty="0" smtClean="0"/>
              <a:t>representación gráfica para comparar las diferentes</a:t>
            </a:r>
          </a:p>
          <a:p>
            <a:pPr>
              <a:buNone/>
            </a:pPr>
            <a:r>
              <a:rPr lang="es-ES_tradnl" dirty="0" smtClean="0"/>
              <a:t>representaciones del conocimiento. </a:t>
            </a:r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dirty="0" smtClean="0"/>
              <a:t>Estos modelos están basados en las probabilidades</a:t>
            </a:r>
          </a:p>
          <a:p>
            <a:pPr>
              <a:buNone/>
            </a:pPr>
            <a:r>
              <a:rPr lang="es-ES_tradnl" dirty="0" smtClean="0"/>
              <a:t>e independencias de los datos. </a:t>
            </a:r>
          </a:p>
          <a:p>
            <a:pPr>
              <a:buNone/>
            </a:pPr>
            <a:r>
              <a:rPr lang="es-ES_tradnl" dirty="0" smtClean="0"/>
              <a:t>Estos son útiles para aplicaciones que involucran </a:t>
            </a:r>
          </a:p>
          <a:p>
            <a:pPr>
              <a:buNone/>
            </a:pPr>
            <a:r>
              <a:rPr lang="es-ES_tradnl" dirty="0" smtClean="0"/>
              <a:t>incertidumbre y aplicaciones estructuradas tal que </a:t>
            </a:r>
          </a:p>
          <a:p>
            <a:pPr>
              <a:buNone/>
            </a:pPr>
            <a:r>
              <a:rPr lang="es-ES_tradnl" dirty="0" smtClean="0"/>
              <a:t>una probabilidad puede asignarse a cada uno de </a:t>
            </a:r>
          </a:p>
          <a:p>
            <a:pPr>
              <a:buNone/>
            </a:pPr>
            <a:r>
              <a:rPr lang="es-ES_tradnl" dirty="0" smtClean="0"/>
              <a:t>los “resultados” o pequeña cantidad del </a:t>
            </a:r>
          </a:p>
          <a:p>
            <a:pPr>
              <a:buNone/>
            </a:pPr>
            <a:r>
              <a:rPr lang="es-ES_tradnl" dirty="0" smtClean="0"/>
              <a:t>descubrimiento del conocimiento.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_tradnl" dirty="0" smtClean="0"/>
              <a:t>Las técnicas probabilísticas pueden usarse en los </a:t>
            </a:r>
          </a:p>
          <a:p>
            <a:pPr>
              <a:buNone/>
            </a:pPr>
            <a:r>
              <a:rPr lang="es-ES_tradnl" dirty="0" smtClean="0"/>
              <a:t>sistemas de diagnóstico, planeación y sistemas de </a:t>
            </a:r>
          </a:p>
          <a:p>
            <a:pPr>
              <a:buNone/>
            </a:pPr>
            <a:r>
              <a:rPr lang="es-ES_tradnl" dirty="0" smtClean="0"/>
              <a:t>control. </a:t>
            </a:r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dirty="0" smtClean="0"/>
              <a:t>Las herramientas del probabilidad automatizadas </a:t>
            </a:r>
          </a:p>
          <a:p>
            <a:pPr>
              <a:buNone/>
            </a:pPr>
            <a:r>
              <a:rPr lang="es-ES_tradnl" dirty="0" smtClean="0"/>
              <a:t>están disponibles en el dominio público y comercial</a:t>
            </a:r>
          </a:p>
          <a:p>
            <a:endParaRPr lang="es-ES_trad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4357694"/>
            <a:ext cx="303847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solidFill>
                  <a:srgbClr val="54F51B"/>
                </a:solidFill>
              </a:rPr>
              <a:t>MÉTODO ESTADÍSTICO</a:t>
            </a:r>
            <a:endParaRPr lang="es-ES_tradnl" dirty="0">
              <a:solidFill>
                <a:srgbClr val="54F51B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ES_tradnl" dirty="0" smtClean="0"/>
              <a:t>El método estadístico usa la regla del </a:t>
            </a:r>
          </a:p>
          <a:p>
            <a:pPr algn="just">
              <a:buNone/>
            </a:pPr>
            <a:r>
              <a:rPr lang="es-ES_tradnl" dirty="0" smtClean="0"/>
              <a:t>descubrimiento y se basa en las relaciones de los</a:t>
            </a:r>
          </a:p>
          <a:p>
            <a:pPr algn="just">
              <a:buNone/>
            </a:pPr>
            <a:r>
              <a:rPr lang="es-ES_tradnl" dirty="0" smtClean="0"/>
              <a:t>datos. </a:t>
            </a:r>
          </a:p>
          <a:p>
            <a:pPr algn="just">
              <a:buNone/>
            </a:pPr>
            <a:r>
              <a:rPr lang="es-ES_tradnl" dirty="0" smtClean="0"/>
              <a:t>El algoritmo de aprendizaje inductivo puede </a:t>
            </a:r>
          </a:p>
          <a:p>
            <a:pPr algn="just">
              <a:buNone/>
            </a:pPr>
            <a:r>
              <a:rPr lang="es-ES_tradnl" dirty="0" smtClean="0"/>
              <a:t>seleccionar automáticamente trayectorias útiles y </a:t>
            </a:r>
          </a:p>
          <a:p>
            <a:pPr algn="just">
              <a:buNone/>
            </a:pPr>
            <a:r>
              <a:rPr lang="es-ES_tradnl" dirty="0" smtClean="0"/>
              <a:t>atributos para construir las reglas de una base de</a:t>
            </a:r>
          </a:p>
          <a:p>
            <a:pPr algn="just">
              <a:buNone/>
            </a:pPr>
            <a:r>
              <a:rPr lang="es-ES_tradnl" dirty="0" smtClean="0"/>
              <a:t>datos con muchas relaciones.</a:t>
            </a:r>
          </a:p>
          <a:p>
            <a:pPr algn="just">
              <a:buNone/>
            </a:pPr>
            <a:r>
              <a:rPr lang="es-ES_tradnl" dirty="0" smtClean="0"/>
              <a:t>Este tipo de inducción es usado para generalizar </a:t>
            </a:r>
          </a:p>
          <a:p>
            <a:pPr algn="just">
              <a:buNone/>
            </a:pPr>
            <a:r>
              <a:rPr lang="es-ES_tradnl" dirty="0" smtClean="0"/>
              <a:t>los modelos en los datos y construir las reglas de </a:t>
            </a:r>
          </a:p>
          <a:p>
            <a:pPr algn="just">
              <a:buNone/>
            </a:pPr>
            <a:r>
              <a:rPr lang="es-ES_tradnl" dirty="0" smtClean="0"/>
              <a:t>los modelos nombrados.</a:t>
            </a:r>
          </a:p>
          <a:p>
            <a:pPr>
              <a:buNone/>
            </a:pPr>
            <a:endParaRPr lang="es-ES_tradn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_tradnl" dirty="0" smtClean="0"/>
              <a:t>El proceso analítico en línea (OLAP) es un ejemplo</a:t>
            </a:r>
          </a:p>
          <a:p>
            <a:pPr>
              <a:buNone/>
            </a:pPr>
            <a:r>
              <a:rPr lang="es-ES_tradnl" dirty="0" smtClean="0"/>
              <a:t>de un método orientado a la estadística. Las</a:t>
            </a:r>
          </a:p>
          <a:p>
            <a:pPr>
              <a:buNone/>
            </a:pPr>
            <a:r>
              <a:rPr lang="es-ES_tradnl" dirty="0" smtClean="0"/>
              <a:t>herramientas estadísticamente automatizadas </a:t>
            </a:r>
          </a:p>
          <a:p>
            <a:pPr>
              <a:buNone/>
            </a:pPr>
            <a:r>
              <a:rPr lang="es-ES_tradnl" dirty="0" smtClean="0"/>
              <a:t>están disponibles en el dominio público y comercial.</a:t>
            </a:r>
          </a:p>
          <a:p>
            <a:pPr>
              <a:buNone/>
            </a:pPr>
            <a:r>
              <a:rPr lang="es-ES_tradnl" dirty="0" smtClean="0"/>
              <a:t>Un ejemplo de una aplicación estadística es </a:t>
            </a:r>
          </a:p>
          <a:p>
            <a:pPr>
              <a:buNone/>
            </a:pPr>
            <a:r>
              <a:rPr lang="es-ES_tradnl" dirty="0" smtClean="0"/>
              <a:t>determinando que todas las transacciones en una </a:t>
            </a:r>
          </a:p>
          <a:p>
            <a:pPr>
              <a:buNone/>
            </a:pPr>
            <a:r>
              <a:rPr lang="es-ES_tradnl" dirty="0" smtClean="0"/>
              <a:t>base de datos de ventas que empiezan con una </a:t>
            </a:r>
          </a:p>
          <a:p>
            <a:pPr>
              <a:buNone/>
            </a:pPr>
            <a:r>
              <a:rPr lang="es-ES_tradnl" dirty="0" smtClean="0"/>
              <a:t>transacción de código especificada son las ventas</a:t>
            </a:r>
          </a:p>
          <a:p>
            <a:pPr>
              <a:buNone/>
            </a:pPr>
            <a:r>
              <a:rPr lang="es-ES_tradnl" dirty="0" smtClean="0"/>
              <a:t>en efectivo. El sistema notaría que todas las </a:t>
            </a:r>
          </a:p>
          <a:p>
            <a:pPr>
              <a:buNone/>
            </a:pPr>
            <a:r>
              <a:rPr lang="es-ES_tradnl" dirty="0" smtClean="0"/>
              <a:t>transacciones en la base de datos que sólo el 60%</a:t>
            </a:r>
          </a:p>
          <a:p>
            <a:pPr>
              <a:buNone/>
            </a:pPr>
            <a:r>
              <a:rPr lang="es-ES_tradnl" dirty="0" smtClean="0"/>
              <a:t>son las ventas en efectivo. Por consiguiente, el sistema</a:t>
            </a:r>
          </a:p>
          <a:p>
            <a:pPr>
              <a:buNone/>
            </a:pPr>
            <a:r>
              <a:rPr lang="es-ES_tradnl" dirty="0" smtClean="0"/>
              <a:t>podrá concluir con precisión que el 40% son artículos</a:t>
            </a:r>
          </a:p>
          <a:p>
            <a:pPr>
              <a:buNone/>
            </a:pPr>
            <a:r>
              <a:rPr lang="es-ES_tradnl" dirty="0" smtClean="0"/>
              <a:t>fuera de serie. </a:t>
            </a:r>
          </a:p>
          <a:p>
            <a:endParaRPr lang="es-ES_tradn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solidFill>
                  <a:srgbClr val="54F51B"/>
                </a:solidFill>
              </a:rPr>
              <a:t>Método de clasificación</a:t>
            </a:r>
            <a:endParaRPr lang="es-ES_tradnl" dirty="0">
              <a:solidFill>
                <a:srgbClr val="54F51B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_tradnl" dirty="0" smtClean="0"/>
              <a:t>La clasificación es probablemente el método más</a:t>
            </a:r>
          </a:p>
          <a:p>
            <a:pPr>
              <a:buNone/>
            </a:pPr>
            <a:r>
              <a:rPr lang="es-ES_tradnl" dirty="0" smtClean="0"/>
              <a:t>antiguo y mayormente usado de todos los métodos</a:t>
            </a:r>
          </a:p>
          <a:p>
            <a:pPr>
              <a:buNone/>
            </a:pPr>
            <a:r>
              <a:rPr lang="es-ES_tradnl" dirty="0" smtClean="0"/>
              <a:t>de KDD.</a:t>
            </a:r>
          </a:p>
          <a:p>
            <a:pPr>
              <a:buNone/>
            </a:pPr>
            <a:r>
              <a:rPr lang="es-ES_tradnl" dirty="0" smtClean="0"/>
              <a:t>Este método agrupa los datos de acuerdo a </a:t>
            </a:r>
          </a:p>
          <a:p>
            <a:pPr>
              <a:buNone/>
            </a:pPr>
            <a:r>
              <a:rPr lang="es-ES_tradnl" dirty="0" smtClean="0"/>
              <a:t>similitudes o clases. Hay muchos tipos de </a:t>
            </a:r>
          </a:p>
          <a:p>
            <a:pPr>
              <a:buNone/>
            </a:pPr>
            <a:r>
              <a:rPr lang="es-ES_tradnl" dirty="0" smtClean="0"/>
              <a:t>clasificación de técnicas y numerosas herramientas</a:t>
            </a:r>
          </a:p>
          <a:p>
            <a:pPr>
              <a:buNone/>
            </a:pPr>
            <a:r>
              <a:rPr lang="es-ES_tradnl" dirty="0" smtClean="0"/>
              <a:t>disponible que son automatizadas.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solidFill>
                  <a:srgbClr val="54F51B"/>
                </a:solidFill>
              </a:rPr>
              <a:t>KDD</a:t>
            </a:r>
            <a:endParaRPr lang="es-ES_tradnl" dirty="0">
              <a:solidFill>
                <a:srgbClr val="54F51B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latin typeface="+mj-lt"/>
              </a:rPr>
              <a:t>En los últimos años, ha existido un gran </a:t>
            </a:r>
          </a:p>
          <a:p>
            <a:pPr>
              <a:buNone/>
            </a:pPr>
            <a:r>
              <a:rPr lang="es-MX" dirty="0" smtClean="0">
                <a:latin typeface="+mj-lt"/>
              </a:rPr>
              <a:t>crecimiento en nuestras capacidades de generar </a:t>
            </a:r>
          </a:p>
          <a:p>
            <a:pPr>
              <a:buNone/>
            </a:pPr>
            <a:r>
              <a:rPr lang="es-MX" dirty="0" smtClean="0">
                <a:latin typeface="+mj-lt"/>
              </a:rPr>
              <a:t>y colectar datos (Bajo costo de almacenamiento).</a:t>
            </a:r>
          </a:p>
          <a:p>
            <a:pPr algn="ctr">
              <a:buNone/>
            </a:pPr>
            <a:endParaRPr lang="es-MX" sz="2800" b="1" dirty="0" smtClean="0">
              <a:latin typeface="Calibri" pitchFamily="34" charset="0"/>
            </a:endParaRPr>
          </a:p>
          <a:p>
            <a:pPr algn="ctr">
              <a:buNone/>
            </a:pPr>
            <a:r>
              <a:rPr lang="es-MX" sz="3700" b="1" dirty="0" smtClean="0">
                <a:solidFill>
                  <a:srgbClr val="54F5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INFORMACIÓN OCULTA</a:t>
            </a:r>
          </a:p>
          <a:p>
            <a:r>
              <a:rPr lang="es-MX" sz="2800" dirty="0" smtClean="0">
                <a:latin typeface="+mj-lt"/>
              </a:rPr>
              <a:t>El descubrimiento de esta información oculta es</a:t>
            </a:r>
          </a:p>
          <a:p>
            <a:pPr>
              <a:buNone/>
            </a:pPr>
            <a:r>
              <a:rPr lang="es-MX" sz="2800" dirty="0" smtClean="0">
                <a:latin typeface="+mj-lt"/>
              </a:rPr>
              <a:t>posible gracias a la Minería de Datos </a:t>
            </a:r>
          </a:p>
          <a:p>
            <a:pPr>
              <a:buNone/>
            </a:pPr>
            <a:r>
              <a:rPr lang="es-MX" sz="2800" dirty="0" smtClean="0">
                <a:latin typeface="+mj-lt"/>
              </a:rPr>
              <a:t>(</a:t>
            </a:r>
            <a:r>
              <a:rPr lang="es-MX" sz="2800" dirty="0" err="1" smtClean="0">
                <a:latin typeface="+mj-lt"/>
              </a:rPr>
              <a:t>DataMining</a:t>
            </a:r>
            <a:r>
              <a:rPr lang="es-MX" sz="2800" dirty="0" smtClean="0">
                <a:latin typeface="+mj-lt"/>
              </a:rPr>
              <a:t>)</a:t>
            </a:r>
          </a:p>
          <a:p>
            <a:pPr>
              <a:buNone/>
            </a:pPr>
            <a:endParaRPr lang="es-MX" sz="2800" b="1" dirty="0" smtClean="0">
              <a:latin typeface="Calibri" pitchFamily="34" charset="0"/>
            </a:endParaRPr>
          </a:p>
          <a:p>
            <a:endParaRPr lang="es-MX" sz="2800" b="1" dirty="0" smtClean="0">
              <a:latin typeface="Calibri" pitchFamily="34" charset="0"/>
            </a:endParaRPr>
          </a:p>
          <a:p>
            <a:endParaRPr lang="es-ES_tradn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 b="9836"/>
          <a:stretch>
            <a:fillRect/>
          </a:stretch>
        </p:blipFill>
        <p:spPr bwMode="auto">
          <a:xfrm>
            <a:off x="4632507" y="3714752"/>
            <a:ext cx="4511493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solidFill>
                  <a:srgbClr val="54F5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BAYESIAN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_tradnl" dirty="0" smtClean="0"/>
              <a:t>El </a:t>
            </a:r>
            <a:r>
              <a:rPr lang="es-ES_tradnl" b="1" dirty="0" smtClean="0">
                <a:solidFill>
                  <a:srgbClr val="54F5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</a:t>
            </a:r>
            <a:r>
              <a:rPr lang="es-ES_tradnl" b="1" dirty="0" err="1" smtClean="0">
                <a:solidFill>
                  <a:srgbClr val="54F5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Bayesian</a:t>
            </a:r>
            <a:r>
              <a:rPr lang="es-ES_tradnl" b="1" dirty="0" smtClean="0">
                <a:solidFill>
                  <a:srgbClr val="54F5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dirty="0" smtClean="0"/>
              <a:t>de KDD es un modelo </a:t>
            </a:r>
          </a:p>
          <a:p>
            <a:pPr>
              <a:buNone/>
            </a:pPr>
            <a:r>
              <a:rPr lang="es-ES_tradnl" dirty="0" smtClean="0"/>
              <a:t>gráfico que usa directamente los arcos </a:t>
            </a:r>
          </a:p>
          <a:p>
            <a:pPr>
              <a:buNone/>
            </a:pPr>
            <a:r>
              <a:rPr lang="es-ES_tradnl" dirty="0" smtClean="0"/>
              <a:t>exclusivamente para formar una gráfica </a:t>
            </a:r>
          </a:p>
          <a:p>
            <a:pPr>
              <a:buNone/>
            </a:pPr>
            <a:r>
              <a:rPr lang="es-ES_tradnl" dirty="0" smtClean="0"/>
              <a:t>acíclica'. Aunque el método </a:t>
            </a:r>
            <a:r>
              <a:rPr lang="es-ES_tradnl" dirty="0" err="1" smtClean="0"/>
              <a:t>Bayesian</a:t>
            </a:r>
            <a:r>
              <a:rPr lang="es-ES_tradnl" dirty="0" smtClean="0"/>
              <a:t> usa los </a:t>
            </a:r>
          </a:p>
          <a:p>
            <a:pPr>
              <a:buNone/>
            </a:pPr>
            <a:r>
              <a:rPr lang="es-ES_tradnl" dirty="0" smtClean="0"/>
              <a:t>medios probabilísticos y gráficos de representación,</a:t>
            </a:r>
          </a:p>
          <a:p>
            <a:pPr>
              <a:buNone/>
            </a:pPr>
            <a:r>
              <a:rPr lang="es-ES_tradnl" dirty="0" smtClean="0"/>
              <a:t>también es considerado un tipo de clasificación.</a:t>
            </a:r>
          </a:p>
          <a:p>
            <a:pPr>
              <a:buNone/>
            </a:pPr>
            <a:endParaRPr lang="es-ES_tradnl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_tradnl" dirty="0" smtClean="0"/>
              <a:t>Se usan muy </a:t>
            </a:r>
            <a:r>
              <a:rPr lang="es-ES_tradnl" dirty="0" smtClean="0"/>
              <a:t>frecuentemente las </a:t>
            </a:r>
            <a:r>
              <a:rPr lang="es-ES_tradnl" dirty="0" smtClean="0"/>
              <a:t>las redes de </a:t>
            </a:r>
          </a:p>
          <a:p>
            <a:pPr>
              <a:buNone/>
            </a:pPr>
            <a:r>
              <a:rPr lang="es-ES_tradnl" dirty="0" err="1" smtClean="0"/>
              <a:t>Bayesian</a:t>
            </a:r>
            <a:r>
              <a:rPr lang="es-ES_tradnl" dirty="0" smtClean="0"/>
              <a:t> cuando la incertidumbre se asocia con un</a:t>
            </a:r>
          </a:p>
          <a:p>
            <a:pPr>
              <a:buNone/>
            </a:pPr>
            <a:r>
              <a:rPr lang="es-ES_tradnl" dirty="0" smtClean="0"/>
              <a:t>resultado puede expresarse en términos de una </a:t>
            </a:r>
          </a:p>
          <a:p>
            <a:pPr>
              <a:buNone/>
            </a:pPr>
            <a:r>
              <a:rPr lang="es-ES_tradnl" dirty="0" smtClean="0"/>
              <a:t>probabilidad. Este método cuenta con un dominio </a:t>
            </a:r>
          </a:p>
          <a:p>
            <a:pPr>
              <a:buNone/>
            </a:pPr>
            <a:r>
              <a:rPr lang="es-ES_tradnl" dirty="0" smtClean="0"/>
              <a:t>del conocimiento codificado y ha sido usado para </a:t>
            </a:r>
          </a:p>
          <a:p>
            <a:pPr>
              <a:buNone/>
            </a:pPr>
            <a:r>
              <a:rPr lang="es-ES_tradnl" dirty="0" smtClean="0"/>
              <a:t>los sistemas de diagnóstico. Otras aplicaciones de </a:t>
            </a:r>
          </a:p>
          <a:p>
            <a:pPr>
              <a:buNone/>
            </a:pPr>
            <a:r>
              <a:rPr lang="es-ES_tradnl" dirty="0" smtClean="0"/>
              <a:t>reconocimiento de patrones, incluyendo el Modelo</a:t>
            </a:r>
          </a:p>
          <a:p>
            <a:pPr>
              <a:buNone/>
            </a:pPr>
            <a:r>
              <a:rPr lang="es-ES_tradnl" dirty="0" err="1" smtClean="0"/>
              <a:t>Markov</a:t>
            </a:r>
            <a:r>
              <a:rPr lang="es-ES_tradnl" dirty="0" smtClean="0"/>
              <a:t> Oculto, puede ser modelado usando un </a:t>
            </a:r>
          </a:p>
          <a:p>
            <a:pPr>
              <a:buNone/>
            </a:pPr>
            <a:r>
              <a:rPr lang="es-ES_tradnl" dirty="0" smtClean="0"/>
              <a:t>método de </a:t>
            </a:r>
            <a:r>
              <a:rPr lang="es-ES_tradnl" dirty="0" err="1" smtClean="0"/>
              <a:t>Bayesian</a:t>
            </a:r>
            <a:r>
              <a:rPr lang="es-ES_tradnl" dirty="0" smtClean="0"/>
              <a:t>. </a:t>
            </a:r>
          </a:p>
          <a:p>
            <a:pPr>
              <a:buNone/>
            </a:pPr>
            <a:r>
              <a:rPr lang="es-ES_tradnl" dirty="0" smtClean="0"/>
              <a:t>Las herramientas automatizadas están disponibles</a:t>
            </a:r>
          </a:p>
          <a:p>
            <a:pPr>
              <a:buNone/>
            </a:pPr>
            <a:r>
              <a:rPr lang="es-ES_tradnl" dirty="0" smtClean="0"/>
              <a:t>en el dominio público y comercial.</a:t>
            </a:r>
            <a:endParaRPr lang="es-ES_tradnl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solidFill>
                  <a:srgbClr val="54F51B"/>
                </a:solidFill>
              </a:rPr>
              <a:t>EL DESCUBRIMIENTO DE </a:t>
            </a:r>
            <a:br>
              <a:rPr lang="es-ES_tradnl" dirty="0" smtClean="0">
                <a:solidFill>
                  <a:srgbClr val="54F51B"/>
                </a:solidFill>
              </a:rPr>
            </a:br>
            <a:r>
              <a:rPr lang="es-ES_tradnl" dirty="0" smtClean="0">
                <a:solidFill>
                  <a:srgbClr val="54F51B"/>
                </a:solidFill>
              </a:rPr>
              <a:t>PATRONES Y DE DATOS</a:t>
            </a:r>
            <a:endParaRPr lang="es-ES_tradnl" dirty="0">
              <a:solidFill>
                <a:srgbClr val="54F51B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_tradnl" dirty="0" smtClean="0"/>
              <a:t>Este es otro tipo de clasificación que </a:t>
            </a:r>
          </a:p>
          <a:p>
            <a:pPr>
              <a:buNone/>
            </a:pPr>
            <a:r>
              <a:rPr lang="es-ES_tradnl" dirty="0" smtClean="0"/>
              <a:t>sistemáticamente reduce una base de datos grande </a:t>
            </a:r>
          </a:p>
          <a:p>
            <a:pPr>
              <a:buNone/>
            </a:pPr>
            <a:r>
              <a:rPr lang="es-ES_tradnl" dirty="0" smtClean="0"/>
              <a:t>a unos cuantos archivos informativos. Si el dato es </a:t>
            </a:r>
          </a:p>
          <a:p>
            <a:pPr>
              <a:buNone/>
            </a:pPr>
            <a:r>
              <a:rPr lang="es-ES_tradnl" dirty="0" smtClean="0"/>
              <a:t>redundante y poco interesante se elimina, la tarea </a:t>
            </a:r>
          </a:p>
          <a:p>
            <a:pPr>
              <a:buNone/>
            </a:pPr>
            <a:r>
              <a:rPr lang="es-ES_tradnl" dirty="0" smtClean="0"/>
              <a:t>de descubrir los patrones en los datos se simplifica-</a:t>
            </a:r>
          </a:p>
          <a:p>
            <a:pPr>
              <a:buNone/>
            </a:pPr>
            <a:r>
              <a:rPr lang="es-ES_tradnl" dirty="0" smtClean="0"/>
              <a:t>da. Este método trabaja en la premisa de un dicho </a:t>
            </a:r>
          </a:p>
          <a:p>
            <a:pPr>
              <a:buNone/>
            </a:pPr>
            <a:r>
              <a:rPr lang="es-ES_tradnl" dirty="0" smtClean="0"/>
              <a:t>viejo, “menos es más”.</a:t>
            </a:r>
            <a:endParaRPr lang="es-ES_tradnl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29003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_tradnl" dirty="0" smtClean="0"/>
              <a:t>El descubrimiento de patrones y las técnicas de</a:t>
            </a:r>
          </a:p>
          <a:p>
            <a:pPr>
              <a:buNone/>
            </a:pPr>
            <a:r>
              <a:rPr lang="es-ES_tradnl" dirty="0" smtClean="0"/>
              <a:t>limpia de datos son útiles para reducir volúmenes </a:t>
            </a:r>
          </a:p>
          <a:p>
            <a:pPr>
              <a:buNone/>
            </a:pPr>
            <a:r>
              <a:rPr lang="es-ES_tradnl" dirty="0" smtClean="0"/>
              <a:t>Enormes de datos en las aplicaciones, tal como </a:t>
            </a:r>
          </a:p>
          <a:p>
            <a:pPr>
              <a:buNone/>
            </a:pPr>
            <a:r>
              <a:rPr lang="es-ES_tradnl" dirty="0" smtClean="0"/>
              <a:t>aquéllos encontrados al analizar las grabaciones de </a:t>
            </a:r>
          </a:p>
          <a:p>
            <a:pPr>
              <a:buNone/>
            </a:pPr>
            <a:r>
              <a:rPr lang="es-ES_tradnl" dirty="0" smtClean="0"/>
              <a:t>un sensor automatizado.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_tradnl" dirty="0" smtClean="0"/>
              <a:t>Una vez que las lecturas del sensor se reducen a </a:t>
            </a:r>
          </a:p>
          <a:p>
            <a:pPr>
              <a:buNone/>
            </a:pPr>
            <a:r>
              <a:rPr lang="es-ES_tradnl" dirty="0" smtClean="0"/>
              <a:t>un tamaño manejable usando la técnica de limpia </a:t>
            </a:r>
          </a:p>
          <a:p>
            <a:pPr>
              <a:buNone/>
            </a:pPr>
            <a:r>
              <a:rPr lang="es-ES_tradnl" dirty="0" smtClean="0"/>
              <a:t>de datos, pueden reconocerse con más facilidad los </a:t>
            </a:r>
          </a:p>
          <a:p>
            <a:pPr>
              <a:buNone/>
            </a:pPr>
            <a:r>
              <a:rPr lang="es-ES_tradnl" dirty="0" smtClean="0"/>
              <a:t>patrones de datos. Las herramientas automatizadas </a:t>
            </a:r>
          </a:p>
          <a:p>
            <a:pPr>
              <a:buNone/>
            </a:pPr>
            <a:r>
              <a:rPr lang="es-ES_tradnl" dirty="0" smtClean="0"/>
              <a:t>que usan estas técnicas están disponibles en el </a:t>
            </a:r>
          </a:p>
          <a:p>
            <a:pPr>
              <a:buNone/>
            </a:pPr>
            <a:r>
              <a:rPr lang="es-ES_tradnl" dirty="0" smtClean="0"/>
              <a:t>dominio público y comercial.</a:t>
            </a:r>
          </a:p>
          <a:p>
            <a:endParaRPr lang="es-ES_tradnl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sz="4000" dirty="0" smtClean="0">
                <a:solidFill>
                  <a:srgbClr val="54F51B"/>
                </a:solidFill>
              </a:rPr>
              <a:t>EL MÉTODO DEL ÁRBOL DE </a:t>
            </a:r>
            <a:br>
              <a:rPr lang="es-ES_tradnl" sz="4000" dirty="0" smtClean="0">
                <a:solidFill>
                  <a:srgbClr val="54F51B"/>
                </a:solidFill>
              </a:rPr>
            </a:br>
            <a:r>
              <a:rPr lang="es-ES_tradnl" sz="4000" dirty="0" smtClean="0">
                <a:solidFill>
                  <a:srgbClr val="54F51B"/>
                </a:solidFill>
              </a:rPr>
              <a:t>DECISIÓN</a:t>
            </a:r>
            <a:endParaRPr lang="es-ES_tradnl" sz="4000" dirty="0">
              <a:solidFill>
                <a:srgbClr val="54F51B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_tradnl" dirty="0" smtClean="0"/>
              <a:t>Usa las reglas de producción, construidas como </a:t>
            </a:r>
          </a:p>
          <a:p>
            <a:pPr>
              <a:buNone/>
            </a:pPr>
            <a:r>
              <a:rPr lang="es-ES_tradnl" dirty="0" smtClean="0"/>
              <a:t>figuras gráficas basado en datos premisos y </a:t>
            </a:r>
          </a:p>
          <a:p>
            <a:pPr>
              <a:buNone/>
            </a:pPr>
            <a:r>
              <a:rPr lang="es-ES_tradnl" dirty="0" smtClean="0"/>
              <a:t>clasificación de los datos según sus atributos. </a:t>
            </a:r>
          </a:p>
          <a:p>
            <a:pPr>
              <a:buNone/>
            </a:pPr>
            <a:r>
              <a:rPr lang="es-ES_tradnl" dirty="0" smtClean="0"/>
              <a:t>Este método requiere ese clases de los datos que </a:t>
            </a:r>
          </a:p>
          <a:p>
            <a:pPr>
              <a:buNone/>
            </a:pPr>
            <a:r>
              <a:rPr lang="es-ES_tradnl" dirty="0" smtClean="0"/>
              <a:t>son discretos y predefinidos. Según, el uso </a:t>
            </a:r>
          </a:p>
          <a:p>
            <a:pPr>
              <a:buNone/>
            </a:pPr>
            <a:r>
              <a:rPr lang="es-ES_tradnl" dirty="0" smtClean="0"/>
              <a:t>primario de este método es para predecir modelos </a:t>
            </a:r>
          </a:p>
          <a:p>
            <a:pPr>
              <a:buNone/>
            </a:pPr>
            <a:r>
              <a:rPr lang="es-ES_tradnl" dirty="0" smtClean="0"/>
              <a:t>que pueden ser apropiados para cualquier </a:t>
            </a:r>
          </a:p>
          <a:p>
            <a:pPr>
              <a:buNone/>
            </a:pPr>
            <a:r>
              <a:rPr lang="es-ES_tradnl" dirty="0" smtClean="0"/>
              <a:t>clasificación o técnicas de regresión. Las </a:t>
            </a:r>
          </a:p>
          <a:p>
            <a:pPr>
              <a:buNone/>
            </a:pPr>
            <a:r>
              <a:rPr lang="es-ES_tradnl" dirty="0" smtClean="0"/>
              <a:t>herramientas para el análisis de árbol de decisión están</a:t>
            </a:r>
          </a:p>
          <a:p>
            <a:pPr>
              <a:buNone/>
            </a:pPr>
            <a:r>
              <a:rPr lang="es-ES_tradnl" dirty="0" smtClean="0"/>
              <a:t>disponibles en el dominio público y comercial.</a:t>
            </a:r>
            <a:endParaRPr lang="es-ES_tradnl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solidFill>
                  <a:srgbClr val="54F51B"/>
                </a:solidFill>
              </a:rPr>
              <a:t>LA DESVIACIÓN Y </a:t>
            </a:r>
            <a:br>
              <a:rPr lang="es-ES_tradnl" dirty="0" smtClean="0">
                <a:solidFill>
                  <a:srgbClr val="54F51B"/>
                </a:solidFill>
              </a:rPr>
            </a:br>
            <a:r>
              <a:rPr lang="es-ES_tradnl" dirty="0" smtClean="0">
                <a:solidFill>
                  <a:srgbClr val="54F51B"/>
                </a:solidFill>
              </a:rPr>
              <a:t>TENDENCIA DEL ANÁLISIS</a:t>
            </a:r>
            <a:endParaRPr lang="es-ES_tradnl" dirty="0">
              <a:solidFill>
                <a:srgbClr val="54F51B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_tradnl" dirty="0" smtClean="0"/>
              <a:t>El método de detección por filtrado tiende ser </a:t>
            </a:r>
          </a:p>
          <a:p>
            <a:pPr>
              <a:buNone/>
            </a:pPr>
            <a:r>
              <a:rPr lang="es-ES_tradnl" dirty="0" smtClean="0"/>
              <a:t>importante como base para este método de KDD. </a:t>
            </a:r>
          </a:p>
          <a:p>
            <a:pPr>
              <a:buNone/>
            </a:pPr>
            <a:r>
              <a:rPr lang="es-ES_tradnl" dirty="0" smtClean="0"/>
              <a:t>Normalmente las técnicas de análisis y desviación </a:t>
            </a:r>
          </a:p>
          <a:p>
            <a:pPr>
              <a:buNone/>
            </a:pPr>
            <a:r>
              <a:rPr lang="es-ES_tradnl" dirty="0" smtClean="0"/>
              <a:t>son aplicadas temporalmente en las bases de datos</a:t>
            </a:r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dirty="0" smtClean="0"/>
              <a:t>Una buena aplicación para este tipo de KDD es el </a:t>
            </a:r>
          </a:p>
          <a:p>
            <a:pPr>
              <a:buNone/>
            </a:pPr>
            <a:r>
              <a:rPr lang="es-ES_tradnl" dirty="0" smtClean="0"/>
              <a:t>análisis de tráfico en las grandes redes de </a:t>
            </a:r>
          </a:p>
          <a:p>
            <a:pPr>
              <a:buNone/>
            </a:pPr>
            <a:r>
              <a:rPr lang="es-ES_tradnl" dirty="0" smtClean="0"/>
              <a:t>telecomunicaciones.</a:t>
            </a:r>
            <a:endParaRPr lang="es-ES_tradnl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solidFill>
                  <a:srgbClr val="54F51B"/>
                </a:solidFill>
              </a:rPr>
              <a:t>OTROS MÉTODOS</a:t>
            </a:r>
            <a:endParaRPr lang="es-ES_tradnl" dirty="0">
              <a:solidFill>
                <a:srgbClr val="54F51B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S_tradnl" dirty="0" smtClean="0"/>
              <a:t>Las redes neuronales podrán usarse como método</a:t>
            </a:r>
          </a:p>
          <a:p>
            <a:pPr>
              <a:buNone/>
            </a:pPr>
            <a:r>
              <a:rPr lang="es-ES_tradnl" dirty="0" smtClean="0"/>
              <a:t>del descubrimiento del conocimiento. Las redes </a:t>
            </a:r>
          </a:p>
          <a:p>
            <a:pPr>
              <a:buNone/>
            </a:pPr>
            <a:r>
              <a:rPr lang="es-ES_tradnl" dirty="0" smtClean="0"/>
              <a:t>neuronales son particularmente útiles para el </a:t>
            </a:r>
          </a:p>
          <a:p>
            <a:pPr>
              <a:buNone/>
            </a:pPr>
            <a:r>
              <a:rPr lang="es-ES_tradnl" dirty="0" smtClean="0"/>
              <a:t>reconocimiento de patrones y algunas veces se </a:t>
            </a:r>
          </a:p>
          <a:p>
            <a:pPr>
              <a:buNone/>
            </a:pPr>
            <a:r>
              <a:rPr lang="es-ES_tradnl" dirty="0" smtClean="0"/>
              <a:t>agrupa con los métodos de clasificación. </a:t>
            </a:r>
          </a:p>
          <a:p>
            <a:pPr>
              <a:buNone/>
            </a:pPr>
            <a:r>
              <a:rPr lang="es-ES_tradnl" dirty="0" smtClean="0"/>
              <a:t>Hay herramientas disponible en el dominio público y </a:t>
            </a:r>
          </a:p>
          <a:p>
            <a:pPr>
              <a:buNone/>
            </a:pPr>
            <a:r>
              <a:rPr lang="es-ES_tradnl" dirty="0" smtClean="0"/>
              <a:t>comercial. Los algoritmos genéticos, también usados </a:t>
            </a:r>
          </a:p>
          <a:p>
            <a:pPr>
              <a:buNone/>
            </a:pPr>
            <a:r>
              <a:rPr lang="es-ES_tradnl" dirty="0" smtClean="0"/>
              <a:t>para la clasificación, son similares a las redes neuronal</a:t>
            </a:r>
          </a:p>
          <a:p>
            <a:pPr>
              <a:buNone/>
            </a:pPr>
            <a:r>
              <a:rPr lang="es-ES_tradnl" dirty="0" smtClean="0"/>
              <a:t>es aunque estas son consideradas más poderosos. Hay</a:t>
            </a:r>
          </a:p>
          <a:p>
            <a:pPr>
              <a:buNone/>
            </a:pPr>
            <a:r>
              <a:rPr lang="es-ES_tradnl" dirty="0" smtClean="0"/>
              <a:t> herramientas comerciales disponibles para el método </a:t>
            </a:r>
          </a:p>
          <a:p>
            <a:pPr>
              <a:buNone/>
            </a:pPr>
            <a:r>
              <a:rPr lang="es-ES_tradnl" dirty="0" smtClean="0"/>
              <a:t>genético.</a:t>
            </a:r>
            <a:endParaRPr lang="es-ES_tradnl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>
                <a:solidFill>
                  <a:srgbClr val="54F51B"/>
                </a:solidFill>
              </a:rPr>
              <a:t>EL MÉTODO HÍBRIDO</a:t>
            </a:r>
            <a:endParaRPr lang="es-ES_tradnl" dirty="0">
              <a:solidFill>
                <a:srgbClr val="54F51B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s-ES_tradnl" dirty="0" smtClean="0"/>
              <a:t>Un método híbrido para KDD combina más de un </a:t>
            </a:r>
          </a:p>
          <a:p>
            <a:pPr>
              <a:buNone/>
            </a:pPr>
            <a:r>
              <a:rPr lang="es-ES_tradnl" dirty="0" smtClean="0"/>
              <a:t>método y también es llamado método </a:t>
            </a:r>
          </a:p>
          <a:p>
            <a:pPr>
              <a:buNone/>
            </a:pPr>
            <a:r>
              <a:rPr lang="es-ES_tradnl" dirty="0" err="1" smtClean="0"/>
              <a:t>multi</a:t>
            </a:r>
            <a:r>
              <a:rPr lang="es-ES_tradnl" dirty="0" smtClean="0"/>
              <a:t>-paradigmático. Aunque la implementación puede </a:t>
            </a:r>
          </a:p>
          <a:p>
            <a:pPr>
              <a:buNone/>
            </a:pPr>
            <a:r>
              <a:rPr lang="es-ES_tradnl" dirty="0" smtClean="0"/>
              <a:t>ser más difícil, las herramientas híbridas son capaces </a:t>
            </a:r>
          </a:p>
          <a:p>
            <a:pPr>
              <a:buNone/>
            </a:pPr>
            <a:r>
              <a:rPr lang="es-ES_tradnl" dirty="0" smtClean="0"/>
              <a:t>de combinar la potencia de varios métodos. Algunos de</a:t>
            </a:r>
          </a:p>
          <a:p>
            <a:pPr>
              <a:buNone/>
            </a:pPr>
            <a:r>
              <a:rPr lang="es-ES_tradnl" dirty="0" smtClean="0"/>
              <a:t>los métodos </a:t>
            </a:r>
            <a:r>
              <a:rPr lang="es-ES_tradnl" dirty="0" smtClean="0"/>
              <a:t>comúnmente </a:t>
            </a:r>
            <a:r>
              <a:rPr lang="es-ES_tradnl" dirty="0" smtClean="0"/>
              <a:t>usados combinan técnicas </a:t>
            </a:r>
          </a:p>
          <a:p>
            <a:pPr>
              <a:buNone/>
            </a:pPr>
            <a:r>
              <a:rPr lang="es-ES_tradnl" dirty="0" smtClean="0"/>
              <a:t>de visualización, inducción, redes neuronales y los </a:t>
            </a:r>
          </a:p>
          <a:p>
            <a:pPr>
              <a:buNone/>
            </a:pPr>
            <a:r>
              <a:rPr lang="es-ES_tradnl" dirty="0" smtClean="0"/>
              <a:t>sistemas basados en reglas para llevar a cabo el </a:t>
            </a:r>
          </a:p>
          <a:p>
            <a:pPr>
              <a:buNone/>
            </a:pPr>
            <a:r>
              <a:rPr lang="es-ES_tradnl" dirty="0" smtClean="0"/>
              <a:t>descubrimiento de conocimiento deseado. También se han </a:t>
            </a:r>
          </a:p>
          <a:p>
            <a:pPr>
              <a:buNone/>
            </a:pPr>
            <a:r>
              <a:rPr lang="es-ES_tradnl" dirty="0" smtClean="0"/>
              <a:t>usado bases de datos deductivas y algoritmos genéticos en</a:t>
            </a:r>
          </a:p>
          <a:p>
            <a:pPr>
              <a:buNone/>
            </a:pPr>
            <a:r>
              <a:rPr lang="es-ES_tradnl" dirty="0" smtClean="0"/>
              <a:t>los métodos híbridos. Hay herramientas híbridas disponible </a:t>
            </a:r>
          </a:p>
          <a:p>
            <a:pPr>
              <a:buNone/>
            </a:pPr>
            <a:r>
              <a:rPr lang="es-ES_tradnl" dirty="0" smtClean="0"/>
              <a:t>comercialmente y en el dominio público. </a:t>
            </a:r>
            <a:endParaRPr lang="es-ES_trad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rgbClr val="54F51B"/>
                </a:solidFill>
              </a:rPr>
              <a:t>KDD</a:t>
            </a:r>
            <a:endParaRPr lang="es-ES_tradnl" dirty="0">
              <a:solidFill>
                <a:srgbClr val="54F51B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428868"/>
            <a:ext cx="8229600" cy="2328866"/>
          </a:xfrm>
        </p:spPr>
        <p:txBody>
          <a:bodyPr/>
          <a:lstStyle/>
          <a:p>
            <a:pPr algn="just">
              <a:buNone/>
            </a:pPr>
            <a:r>
              <a:rPr lang="es-MX" dirty="0" smtClean="0">
                <a:latin typeface="+mj-lt"/>
              </a:rPr>
              <a:t>El valor real de los datos reside en la información  </a:t>
            </a:r>
          </a:p>
          <a:p>
            <a:pPr algn="just">
              <a:buNone/>
            </a:pPr>
            <a:r>
              <a:rPr lang="es-MX" dirty="0" smtClean="0">
                <a:latin typeface="+mj-lt"/>
              </a:rPr>
              <a:t>que </a:t>
            </a:r>
            <a:r>
              <a:rPr lang="es-MX" b="1" dirty="0" smtClean="0">
                <a:latin typeface="+mj-lt"/>
              </a:rPr>
              <a:t>se puede extraer de ellos</a:t>
            </a:r>
            <a:r>
              <a:rPr lang="es-MX" dirty="0" smtClean="0">
                <a:latin typeface="+mj-lt"/>
              </a:rPr>
              <a:t>, información que </a:t>
            </a:r>
          </a:p>
          <a:p>
            <a:pPr algn="just">
              <a:buNone/>
            </a:pPr>
            <a:r>
              <a:rPr lang="es-MX" dirty="0" smtClean="0">
                <a:latin typeface="+mj-lt"/>
              </a:rPr>
              <a:t>ayude a </a:t>
            </a:r>
            <a:r>
              <a:rPr lang="es-MX" b="1" dirty="0" smtClean="0">
                <a:latin typeface="+mj-lt"/>
              </a:rPr>
              <a:t>tomar decisiones </a:t>
            </a:r>
            <a:r>
              <a:rPr lang="es-MX" dirty="0" smtClean="0">
                <a:latin typeface="+mj-lt"/>
              </a:rPr>
              <a:t>o mejorar nuestra </a:t>
            </a:r>
          </a:p>
          <a:p>
            <a:pPr algn="just">
              <a:buNone/>
            </a:pPr>
            <a:r>
              <a:rPr lang="es-MX" dirty="0" smtClean="0">
                <a:latin typeface="+mj-lt"/>
              </a:rPr>
              <a:t>comprensión de los fenómenos que nos rodean.</a:t>
            </a:r>
          </a:p>
          <a:p>
            <a:pPr algn="just">
              <a:buNone/>
            </a:pPr>
            <a:endParaRPr lang="es-MX" dirty="0" smtClean="0">
              <a:latin typeface="+mj-lt"/>
            </a:endParaRPr>
          </a:p>
          <a:p>
            <a:endParaRPr lang="es-ES_trad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 algn="ctr">
              <a:buNone/>
            </a:pPr>
            <a:r>
              <a:rPr lang="es-MX" sz="4000" b="1" dirty="0" smtClean="0">
                <a:solidFill>
                  <a:srgbClr val="54F5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LOS DATOS SON LA MATERIA </a:t>
            </a:r>
          </a:p>
          <a:p>
            <a:pPr algn="ctr">
              <a:buNone/>
            </a:pPr>
            <a:r>
              <a:rPr lang="es-MX" sz="4000" b="1" dirty="0" smtClean="0">
                <a:solidFill>
                  <a:srgbClr val="54F5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PRIMA BRUTA</a:t>
            </a:r>
          </a:p>
          <a:p>
            <a:endParaRPr lang="es-ES_tradnl" dirty="0">
              <a:latin typeface="+mj-lt"/>
            </a:endParaRPr>
          </a:p>
        </p:txBody>
      </p:sp>
      <p:sp>
        <p:nvSpPr>
          <p:cNvPr id="4" name="3 Flecha abajo"/>
          <p:cNvSpPr/>
          <p:nvPr/>
        </p:nvSpPr>
        <p:spPr>
          <a:xfrm>
            <a:off x="4143372" y="2428868"/>
            <a:ext cx="857250" cy="1500187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2071670" y="4357694"/>
            <a:ext cx="4929222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endParaRPr lang="es-MX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es-MX" sz="3500" b="1" dirty="0" smtClean="0">
                <a:solidFill>
                  <a:srgbClr val="54F5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INFORMACIÓN</a:t>
            </a:r>
          </a:p>
          <a:p>
            <a:pPr algn="ctr"/>
            <a:r>
              <a:rPr lang="es-MX" sz="3500" b="1" dirty="0" smtClean="0">
                <a:solidFill>
                  <a:srgbClr val="54F5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¿EN QUE MOMENTO?</a:t>
            </a:r>
          </a:p>
          <a:p>
            <a:pPr algn="ctr">
              <a:buFont typeface="Wingdings" pitchFamily="2" charset="2"/>
              <a:buNone/>
            </a:pPr>
            <a:endParaRPr lang="es-MX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357298"/>
            <a:ext cx="26955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86477"/>
          </a:xfrm>
        </p:spPr>
        <p:txBody>
          <a:bodyPr>
            <a:normAutofit fontScale="92500" lnSpcReduction="10000"/>
          </a:bodyPr>
          <a:lstStyle/>
          <a:p>
            <a:pPr algn="ctr">
              <a:buFont typeface="Wingdings" pitchFamily="2" charset="2"/>
              <a:buNone/>
            </a:pPr>
            <a:r>
              <a:rPr lang="es-MX" sz="7000" b="1" dirty="0" smtClean="0">
                <a:solidFill>
                  <a:srgbClr val="54F5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Nos referimos al</a:t>
            </a:r>
          </a:p>
          <a:p>
            <a:pPr algn="ctr">
              <a:buFont typeface="Wingdings" pitchFamily="2" charset="2"/>
              <a:buNone/>
            </a:pPr>
            <a:endParaRPr lang="es-MX" sz="7000" b="1" dirty="0" smtClean="0">
              <a:solidFill>
                <a:srgbClr val="54F5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es-MX" sz="7000" b="1" dirty="0" smtClean="0">
                <a:solidFill>
                  <a:srgbClr val="54F5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buFont typeface="Wingdings" pitchFamily="2" charset="2"/>
              <a:buNone/>
            </a:pPr>
            <a:endParaRPr lang="es-MX" sz="7000" b="1" dirty="0" smtClean="0">
              <a:solidFill>
                <a:srgbClr val="54F5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es-MX" sz="7000" b="1" dirty="0" smtClean="0">
                <a:solidFill>
                  <a:srgbClr val="54F5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Conocimiento</a:t>
            </a:r>
            <a:endParaRPr lang="es-ES_tradnl" sz="7000" b="1" dirty="0">
              <a:solidFill>
                <a:srgbClr val="54F5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87747" y="1062169"/>
            <a:ext cx="6284649" cy="443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20266758">
            <a:off x="657425" y="322830"/>
            <a:ext cx="1868635" cy="821527"/>
          </a:xfrm>
        </p:spPr>
        <p:txBody>
          <a:bodyPr/>
          <a:lstStyle/>
          <a:p>
            <a:r>
              <a:rPr lang="es-ES_tradnl" sz="6000" dirty="0" smtClean="0">
                <a:solidFill>
                  <a:srgbClr val="54F5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KDD</a:t>
            </a:r>
            <a:endParaRPr lang="es-ES_tradnl" sz="6000" dirty="0">
              <a:solidFill>
                <a:srgbClr val="54F5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85720" y="1857364"/>
            <a:ext cx="3571900" cy="4286280"/>
          </a:xfrm>
        </p:spPr>
        <p:txBody>
          <a:bodyPr>
            <a:normAutofit lnSpcReduction="10000"/>
          </a:bodyPr>
          <a:lstStyle/>
          <a:p>
            <a:r>
              <a:rPr lang="es-ES_tradnl" sz="1900" dirty="0" smtClean="0">
                <a:latin typeface="+mj-lt"/>
              </a:rPr>
              <a:t>Es un proceso de extracción no trivial para identificar patrones  que sean validos, novedosos,   potencialmente útiles y             entendibles, a partir de los        datos. </a:t>
            </a:r>
          </a:p>
          <a:p>
            <a:endParaRPr lang="es-ES_tradnl" sz="1900" dirty="0" smtClean="0">
              <a:latin typeface="+mj-lt"/>
            </a:endParaRPr>
          </a:p>
          <a:p>
            <a:r>
              <a:rPr lang="es-ES_tradnl" sz="1900" dirty="0" smtClean="0">
                <a:latin typeface="+mj-lt"/>
              </a:rPr>
              <a:t>Su objetivo principal es poder    llegar a procesar </a:t>
            </a:r>
          </a:p>
          <a:p>
            <a:r>
              <a:rPr lang="es-ES_tradnl" sz="1900" dirty="0" smtClean="0">
                <a:latin typeface="+mj-lt"/>
              </a:rPr>
              <a:t>automáticamente grandes </a:t>
            </a:r>
          </a:p>
          <a:p>
            <a:r>
              <a:rPr lang="es-ES_tradnl" sz="1900" dirty="0" smtClean="0">
                <a:latin typeface="+mj-lt"/>
              </a:rPr>
              <a:t>cantidades de datos para </a:t>
            </a:r>
          </a:p>
          <a:p>
            <a:r>
              <a:rPr lang="es-ES_tradnl" sz="1900" dirty="0" smtClean="0">
                <a:latin typeface="+mj-lt"/>
              </a:rPr>
              <a:t>encontrar conocimiento  útil </a:t>
            </a:r>
          </a:p>
          <a:p>
            <a:r>
              <a:rPr lang="es-ES_tradnl" sz="1900" dirty="0" smtClean="0">
                <a:latin typeface="+mj-lt"/>
              </a:rPr>
              <a:t>para un usuario y satisfacer sus metas.</a:t>
            </a:r>
          </a:p>
          <a:p>
            <a:endParaRPr lang="es-ES_tradnl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4182" t="15561" r="28055" b="28954"/>
          <a:stretch>
            <a:fillRect/>
          </a:stretch>
        </p:blipFill>
        <p:spPr bwMode="auto">
          <a:xfrm rot="21074181">
            <a:off x="4397439" y="2039090"/>
            <a:ext cx="3421643" cy="2681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571480"/>
            <a:ext cx="7043758" cy="576899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s-MX" sz="2800" dirty="0" smtClean="0">
                <a:latin typeface="+mj-lt"/>
              </a:rPr>
              <a:t>Con las sentencias SQL se puede realizar </a:t>
            </a:r>
          </a:p>
          <a:p>
            <a:pPr>
              <a:lnSpc>
                <a:spcPct val="80000"/>
              </a:lnSpc>
              <a:buNone/>
            </a:pPr>
            <a:r>
              <a:rPr lang="es-MX" sz="2800" dirty="0" smtClean="0">
                <a:latin typeface="+mj-lt"/>
              </a:rPr>
              <a:t>un primer análisis, aproximadamente el 80% </a:t>
            </a:r>
          </a:p>
          <a:p>
            <a:pPr>
              <a:lnSpc>
                <a:spcPct val="80000"/>
              </a:lnSpc>
              <a:buNone/>
            </a:pPr>
            <a:r>
              <a:rPr lang="es-MX" sz="2800" dirty="0" smtClean="0">
                <a:latin typeface="+mj-lt"/>
              </a:rPr>
              <a:t>de la información se obtiene con estas </a:t>
            </a:r>
          </a:p>
          <a:p>
            <a:pPr>
              <a:lnSpc>
                <a:spcPct val="80000"/>
              </a:lnSpc>
              <a:buNone/>
            </a:pPr>
            <a:r>
              <a:rPr lang="es-MX" sz="2800" dirty="0" smtClean="0">
                <a:latin typeface="+mj-lt"/>
              </a:rPr>
              <a:t>técnicas. </a:t>
            </a:r>
          </a:p>
          <a:p>
            <a:pPr>
              <a:lnSpc>
                <a:spcPct val="80000"/>
              </a:lnSpc>
            </a:pPr>
            <a:endParaRPr lang="es-MX" sz="28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s-MX" sz="2800" dirty="0" smtClean="0">
                <a:latin typeface="+mj-lt"/>
              </a:rPr>
              <a:t>El 20% restante, que la mayoría de las </a:t>
            </a:r>
          </a:p>
          <a:p>
            <a:pPr>
              <a:lnSpc>
                <a:spcPct val="80000"/>
              </a:lnSpc>
              <a:buNone/>
            </a:pPr>
            <a:r>
              <a:rPr lang="es-MX" sz="2800" dirty="0" smtClean="0">
                <a:latin typeface="+mj-lt"/>
              </a:rPr>
              <a:t>veces, contiene la información más </a:t>
            </a:r>
          </a:p>
          <a:p>
            <a:pPr>
              <a:lnSpc>
                <a:spcPct val="80000"/>
              </a:lnSpc>
              <a:buNone/>
            </a:pPr>
            <a:r>
              <a:rPr lang="es-MX" sz="2800" dirty="0" smtClean="0">
                <a:latin typeface="+mj-lt"/>
              </a:rPr>
              <a:t>importante, requiere la utilización de técnicas</a:t>
            </a:r>
          </a:p>
          <a:p>
            <a:pPr>
              <a:lnSpc>
                <a:spcPct val="80000"/>
              </a:lnSpc>
              <a:buNone/>
            </a:pPr>
            <a:r>
              <a:rPr lang="es-MX" sz="2800" dirty="0" smtClean="0">
                <a:latin typeface="+mj-lt"/>
              </a:rPr>
              <a:t>más avanzadas.</a:t>
            </a:r>
          </a:p>
          <a:p>
            <a:pPr>
              <a:lnSpc>
                <a:spcPct val="80000"/>
              </a:lnSpc>
              <a:buNone/>
            </a:pPr>
            <a:endParaRPr lang="es-MX" sz="28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s-MX" sz="2800" dirty="0" smtClean="0">
                <a:latin typeface="+mj-lt"/>
              </a:rPr>
              <a:t>KDD, apunta a procesar automáticamente </a:t>
            </a:r>
          </a:p>
          <a:p>
            <a:pPr>
              <a:lnSpc>
                <a:spcPct val="80000"/>
              </a:lnSpc>
              <a:buNone/>
            </a:pPr>
            <a:r>
              <a:rPr lang="es-MX" sz="2800" dirty="0" smtClean="0">
                <a:latin typeface="+mj-lt"/>
              </a:rPr>
              <a:t>grandes cantidades de datos para encontrar </a:t>
            </a:r>
          </a:p>
          <a:p>
            <a:pPr>
              <a:lnSpc>
                <a:spcPct val="80000"/>
              </a:lnSpc>
              <a:buNone/>
            </a:pPr>
            <a:r>
              <a:rPr lang="es-MX" sz="2800" dirty="0" smtClean="0">
                <a:latin typeface="+mj-lt"/>
              </a:rPr>
              <a:t>conocimiento útil en ellos, de esta manera </a:t>
            </a:r>
          </a:p>
          <a:p>
            <a:pPr>
              <a:lnSpc>
                <a:spcPct val="80000"/>
              </a:lnSpc>
              <a:buNone/>
            </a:pPr>
            <a:r>
              <a:rPr lang="es-MX" sz="2800" dirty="0" smtClean="0">
                <a:latin typeface="+mj-lt"/>
              </a:rPr>
              <a:t>permitirá al usuario el uso de esta </a:t>
            </a:r>
          </a:p>
          <a:p>
            <a:pPr>
              <a:lnSpc>
                <a:spcPct val="80000"/>
              </a:lnSpc>
              <a:buNone/>
            </a:pPr>
            <a:r>
              <a:rPr lang="es-MX" sz="2800" dirty="0" smtClean="0">
                <a:latin typeface="+mj-lt"/>
              </a:rPr>
              <a:t>información valiosa para su conveniencia.</a:t>
            </a:r>
          </a:p>
          <a:p>
            <a:pPr>
              <a:lnSpc>
                <a:spcPct val="80000"/>
              </a:lnSpc>
            </a:pPr>
            <a:endParaRPr lang="es-MX" sz="2800" dirty="0" smtClean="0">
              <a:latin typeface="+mj-lt"/>
            </a:endParaRPr>
          </a:p>
          <a:p>
            <a:endParaRPr lang="es-ES_tradnl" dirty="0">
              <a:latin typeface="+mj-lt"/>
            </a:endParaRPr>
          </a:p>
        </p:txBody>
      </p:sp>
      <p:pic>
        <p:nvPicPr>
          <p:cNvPr id="4" name="Picture 2" descr="C:\Users\juan miguel\AppData\Local\Microsoft\Windows\Temporary Internet Files\Content.IE5\IZKQSMT4\MCj029586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6928" y="4214818"/>
            <a:ext cx="1777851" cy="2452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54F51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LAS METAS DEL KDD SON:</a:t>
            </a:r>
            <a:endParaRPr lang="es-ES_tradnl" dirty="0">
              <a:solidFill>
                <a:srgbClr val="54F51B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MX" dirty="0" smtClean="0"/>
              <a:t>Procesar automáticamente grandes cantidades de</a:t>
            </a:r>
          </a:p>
          <a:p>
            <a:pPr>
              <a:buNone/>
            </a:pPr>
            <a:r>
              <a:rPr lang="es-MX" dirty="0" smtClean="0"/>
              <a:t>datos crudos.</a:t>
            </a:r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smtClean="0"/>
              <a:t>Identificar los patrones más significativos y </a:t>
            </a:r>
          </a:p>
          <a:p>
            <a:pPr>
              <a:buNone/>
            </a:pPr>
            <a:r>
              <a:rPr lang="es-MX" dirty="0" smtClean="0"/>
              <a:t>relevantes.</a:t>
            </a:r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smtClean="0"/>
              <a:t>Presentarlos como conocimiento apropiado para</a:t>
            </a:r>
          </a:p>
          <a:p>
            <a:pPr>
              <a:buNone/>
            </a:pPr>
            <a:r>
              <a:rPr lang="es-MX" dirty="0" smtClean="0"/>
              <a:t>satisfacer las metas del usuario.</a:t>
            </a:r>
          </a:p>
          <a:p>
            <a:endParaRPr lang="es-ES_trad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ilk">
  <a:themeElements>
    <a:clrScheme name="Silk">
      <a:dk1>
        <a:srgbClr val="000000"/>
      </a:dk1>
      <a:lt1>
        <a:srgbClr val="FFFFFF"/>
      </a:lt1>
      <a:dk2>
        <a:srgbClr val="043988"/>
      </a:dk2>
      <a:lt2>
        <a:srgbClr val="92C2EB"/>
      </a:lt2>
      <a:accent1>
        <a:srgbClr val="836AAE"/>
      </a:accent1>
      <a:accent2>
        <a:srgbClr val="5DA577"/>
      </a:accent2>
      <a:accent3>
        <a:srgbClr val="678EB9"/>
      </a:accent3>
      <a:accent4>
        <a:srgbClr val="F7A611"/>
      </a:accent4>
      <a:accent5>
        <a:srgbClr val="A1AB38"/>
      </a:accent5>
      <a:accent6>
        <a:srgbClr val="C17790"/>
      </a:accent6>
      <a:hlink>
        <a:srgbClr val="DA5723"/>
      </a:hlink>
      <a:folHlink>
        <a:srgbClr val="226CA5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ilk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20000"/>
                <a:satMod val="25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28000"/>
                <a:satMod val="250000"/>
              </a:schemeClr>
            </a:gs>
          </a:gsLst>
          <a:lin ang="7000000" scaled="1"/>
        </a:gradFill>
        <a:gradFill rotWithShape="1">
          <a:gsLst>
            <a:gs pos="0">
              <a:schemeClr val="phClr">
                <a:shade val="80000"/>
                <a:satMod val="200000"/>
              </a:schemeClr>
            </a:gs>
            <a:gs pos="30000">
              <a:schemeClr val="phClr">
                <a:shade val="20000"/>
                <a:satMod val="250000"/>
              </a:schemeClr>
            </a:gs>
            <a:gs pos="50000">
              <a:schemeClr val="phClr">
                <a:shade val="23000"/>
                <a:satMod val="250000"/>
              </a:schemeClr>
            </a:gs>
            <a:gs pos="60000">
              <a:schemeClr val="phClr">
                <a:shade val="29000"/>
                <a:satMod val="23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lin ang="7000000" scaled="1"/>
        </a:gradFill>
      </a:fillStyleLst>
      <a:lnStyleLst>
        <a:ln w="12700" cap="sq" cmpd="sng" algn="ctr">
          <a:solidFill>
            <a:schemeClr val="phClr"/>
          </a:solidFill>
          <a:prstDash val="solid"/>
        </a:ln>
        <a:ln w="25400" cap="sq" cmpd="sng" algn="ctr">
          <a:solidFill>
            <a:schemeClr val="phClr"/>
          </a:solidFill>
          <a:prstDash val="solid"/>
        </a:ln>
        <a:ln w="31750" cap="sq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algn="tl">
              <a:srgbClr val="000000">
                <a:alpha val="35294"/>
              </a:srgbClr>
            </a:outerShdw>
          </a:effectLst>
        </a:effectStyle>
        <a:effectStyle>
          <a:effectLst>
            <a:outerShdw blurRad="63500" dist="50800" dir="5400000" algn="tl">
              <a:srgbClr val="000000">
                <a:alpha val="35294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0"/>
            </a:lightRig>
          </a:scene3d>
          <a:sp3d>
            <a:bevelT w="127000" h="127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63500" dist="50800" dir="5400000" algn="tl">
              <a:srgbClr val="000000">
                <a:alpha val="35294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0"/>
            </a:lightRig>
          </a:scene3d>
          <a:sp3d>
            <a:bevelT w="152400" h="381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50000"/>
              </a:schemeClr>
            </a:gs>
            <a:gs pos="50000">
              <a:schemeClr val="phClr">
                <a:tint val="85000"/>
                <a:satMod val="140000"/>
              </a:schemeClr>
            </a:gs>
            <a:gs pos="100000">
              <a:schemeClr val="phClr">
                <a:shade val="50000"/>
                <a:satMod val="15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chemeClr val="phClr">
                <a:shade val="55000"/>
                <a:satMod val="150000"/>
              </a:schemeClr>
              <a:schemeClr val="phClr">
                <a:tint val="100"/>
                <a:satMod val="15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Silk</Template>
  <TotalTime>119</TotalTime>
  <Words>1376</Words>
  <Application>Microsoft Office PowerPoint</Application>
  <PresentationFormat>Presentación en pantalla (4:3)</PresentationFormat>
  <Paragraphs>225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29" baseType="lpstr">
      <vt:lpstr>Silk</vt:lpstr>
      <vt:lpstr>KNOWLEDGE DISCOVERY IN DATABASES (KDD)   DESCUBRIMIENTO DE CONOCIMIENTO EN BASES DE DATOS</vt:lpstr>
      <vt:lpstr>KDD</vt:lpstr>
      <vt:lpstr>KDD</vt:lpstr>
      <vt:lpstr>Diapositiva 4</vt:lpstr>
      <vt:lpstr>Diapositiva 5</vt:lpstr>
      <vt:lpstr>Diapositiva 6</vt:lpstr>
      <vt:lpstr>KDD</vt:lpstr>
      <vt:lpstr>Diapositiva 8</vt:lpstr>
      <vt:lpstr>LAS METAS DEL KDD SON:</vt:lpstr>
      <vt:lpstr>LAS ETAPAS DEL KDD</vt:lpstr>
      <vt:lpstr>Diapositiva 11</vt:lpstr>
      <vt:lpstr>Diapositiva 12</vt:lpstr>
      <vt:lpstr>Diapositiva 13</vt:lpstr>
      <vt:lpstr>TECNICAS</vt:lpstr>
      <vt:lpstr>MÉTODO PROBABILISTICO</vt:lpstr>
      <vt:lpstr>Diapositiva 16</vt:lpstr>
      <vt:lpstr>MÉTODO ESTADÍSTICO</vt:lpstr>
      <vt:lpstr>Diapositiva 18</vt:lpstr>
      <vt:lpstr>Método de clasificación</vt:lpstr>
      <vt:lpstr>MÉTODO BAYESIAN</vt:lpstr>
      <vt:lpstr>Diapositiva 21</vt:lpstr>
      <vt:lpstr>EL DESCUBRIMIENTO DE  PATRONES Y DE DATOS</vt:lpstr>
      <vt:lpstr>Diapositiva 23</vt:lpstr>
      <vt:lpstr>Diapositiva 24</vt:lpstr>
      <vt:lpstr>EL MÉTODO DEL ÁRBOL DE  DECISIÓN</vt:lpstr>
      <vt:lpstr>LA DESVIACIÓN Y  TENDENCIA DEL ANÁLISIS</vt:lpstr>
      <vt:lpstr>OTROS MÉTODOS</vt:lpstr>
      <vt:lpstr>EL MÉTODO HÍBRIDO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KNOWLEDGE DISCOVERY IN DATABASES (KDD) </dc:title>
  <dc:creator>ANGIE</dc:creator>
  <cp:lastModifiedBy>vivi</cp:lastModifiedBy>
  <cp:revision>21</cp:revision>
  <dcterms:created xsi:type="dcterms:W3CDTF">2010-03-30T23:40:39Z</dcterms:created>
  <dcterms:modified xsi:type="dcterms:W3CDTF">2010-03-31T18:40:38Z</dcterms:modified>
</cp:coreProperties>
</file>